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4" r:id="rId7"/>
    <p:sldId id="272" r:id="rId8"/>
    <p:sldId id="261" r:id="rId9"/>
    <p:sldId id="273" r:id="rId10"/>
    <p:sldId id="262" r:id="rId11"/>
    <p:sldId id="263" r:id="rId12"/>
    <p:sldId id="264" r:id="rId13"/>
    <p:sldId id="277" r:id="rId14"/>
    <p:sldId id="265" r:id="rId15"/>
    <p:sldId id="266" r:id="rId16"/>
    <p:sldId id="267" r:id="rId17"/>
    <p:sldId id="268" r:id="rId18"/>
    <p:sldId id="276" r:id="rId19"/>
    <p:sldId id="269" r:id="rId20"/>
    <p:sldId id="278" r:id="rId21"/>
    <p:sldId id="270"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DD16232-AE46-47CD-BF50-FC52B0F6A5FF}" type="datetimeFigureOut">
              <a:rPr lang="en-US" smtClean="0"/>
              <a:t>2/21/2014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3B9994C-A470-44D7-A7B9-718FD833DE5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D16232-AE46-47CD-BF50-FC52B0F6A5FF}"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9994C-A470-44D7-A7B9-718FD833DE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D16232-AE46-47CD-BF50-FC52B0F6A5FF}"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9994C-A470-44D7-A7B9-718FD833DE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D16232-AE46-47CD-BF50-FC52B0F6A5FF}"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9994C-A470-44D7-A7B9-718FD833DE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D16232-AE46-47CD-BF50-FC52B0F6A5FF}"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3B9994C-A470-44D7-A7B9-718FD833DE5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D16232-AE46-47CD-BF50-FC52B0F6A5FF}" type="datetimeFigureOut">
              <a:rPr lang="en-US" smtClean="0"/>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9994C-A470-44D7-A7B9-718FD833DE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D16232-AE46-47CD-BF50-FC52B0F6A5FF}" type="datetimeFigureOut">
              <a:rPr lang="en-US" smtClean="0"/>
              <a:t>2/21/2014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9994C-A470-44D7-A7B9-718FD833DE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D16232-AE46-47CD-BF50-FC52B0F6A5FF}" type="datetimeFigureOut">
              <a:rPr lang="en-US" smtClean="0"/>
              <a:t>2/21/2014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B9994C-A470-44D7-A7B9-718FD833DE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16232-AE46-47CD-BF50-FC52B0F6A5FF}" type="datetimeFigureOut">
              <a:rPr lang="en-US" smtClean="0"/>
              <a:t>2/21/2014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B9994C-A470-44D7-A7B9-718FD833DE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D16232-AE46-47CD-BF50-FC52B0F6A5FF}" type="datetimeFigureOut">
              <a:rPr lang="en-US" smtClean="0"/>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9994C-A470-44D7-A7B9-718FD833DE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D16232-AE46-47CD-BF50-FC52B0F6A5FF}" type="datetimeFigureOut">
              <a:rPr lang="en-US" smtClean="0"/>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9994C-A470-44D7-A7B9-718FD833DE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DD16232-AE46-47CD-BF50-FC52B0F6A5FF}" type="datetimeFigureOut">
              <a:rPr lang="en-US" smtClean="0"/>
              <a:t>2/21/2014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3B9994C-A470-44D7-A7B9-718FD833DE5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brainpop.com/technology/energytechnology/dams/preview.weml" TargetMode="External"/><Relationship Id="rId2" Type="http://schemas.openxmlformats.org/officeDocument/2006/relationships/hyperlink" Target="http://www.youtube.com/watch?v=aDip6a9kfB0" TargetMode="External"/><Relationship Id="rId1" Type="http://schemas.openxmlformats.org/officeDocument/2006/relationships/slideLayout" Target="../slideLayouts/slideLayout8.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2" Type="http://schemas.openxmlformats.org/officeDocument/2006/relationships/hyperlink" Target="http://www.brainpop.com/science/earthsystem/floods/preview.we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JNXKlPU7f2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fTx4Pp4aPX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kidsciencechallenge.com/careers/seismologist.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CbCsxDQ-_PtssM&amp;tbnid=0RE65vv-m3OKeM:&amp;ved=0CAUQjRw&amp;url=http://www.theguardian.com/world/2009/sep/30/earthquakes-geological-hotspots-seismologists&amp;ei=j-T0Uv20G4uvkAei64DwCA&amp;bvm=bv.60799247,d.aWc&amp;psig=AFQjCNEKdvOjLUKQmqnVoPLUDQ-a_BheHg&amp;ust=1391867376118121" TargetMode="External"/><Relationship Id="rId2" Type="http://schemas.openxmlformats.org/officeDocument/2006/relationships/hyperlink" Target="http://www.teachersdomain.org/resource/ess05.sci.ess.earthsys.seismic/"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2: Landforms of Georgia</a:t>
            </a:r>
            <a:br>
              <a:rPr lang="en-US" dirty="0" smtClean="0"/>
            </a:br>
            <a:r>
              <a:rPr lang="en-US" dirty="0" smtClean="0"/>
              <a:t>Lesson 4: How Do Humans Change Landforms?</a:t>
            </a:r>
            <a:br>
              <a:rPr lang="en-US" dirty="0" smtClean="0"/>
            </a:br>
            <a:endParaRPr lang="en-US" dirty="0"/>
          </a:p>
        </p:txBody>
      </p:sp>
      <p:sp>
        <p:nvSpPr>
          <p:cNvPr id="3" name="Subtitle 2"/>
          <p:cNvSpPr>
            <a:spLocks noGrp="1"/>
          </p:cNvSpPr>
          <p:nvPr>
            <p:ph type="subTitle" idx="1"/>
          </p:nvPr>
        </p:nvSpPr>
        <p:spPr/>
        <p:txBody>
          <a:bodyPr>
            <a:normAutofit lnSpcReduction="10000"/>
          </a:bodyPr>
          <a:lstStyle/>
          <a:p>
            <a:r>
              <a:rPr lang="en-US" smtClean="0"/>
              <a:t>S5E1c: Students will relate the role of technology and human intervention in the control of constructive and destructive processes.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 Control</a:t>
            </a:r>
            <a:endParaRPr lang="en-US" dirty="0"/>
          </a:p>
        </p:txBody>
      </p:sp>
      <p:sp>
        <p:nvSpPr>
          <p:cNvPr id="3" name="Content Placeholder 2"/>
          <p:cNvSpPr>
            <a:spLocks noGrp="1"/>
          </p:cNvSpPr>
          <p:nvPr>
            <p:ph idx="1"/>
          </p:nvPr>
        </p:nvSpPr>
        <p:spPr/>
        <p:txBody>
          <a:bodyPr>
            <a:normAutofit/>
          </a:bodyPr>
          <a:lstStyle/>
          <a:p>
            <a:r>
              <a:rPr lang="en-US" dirty="0" smtClean="0"/>
              <a:t>Floods are a natural process. They can occur anywhere near a body of water.</a:t>
            </a:r>
          </a:p>
          <a:p>
            <a:r>
              <a:rPr lang="en-US" dirty="0" smtClean="0"/>
              <a:t>Floods too, can be constructive (ex. Some plants that grow along the shores of rivers and lakes adapted to grow best in flooding conditions). </a:t>
            </a:r>
          </a:p>
          <a:p>
            <a:r>
              <a:rPr lang="en-US" dirty="0" smtClean="0"/>
              <a:t>Erosion along the banks of rivers can cut channels into rivers, carve out shallow areas for animals to drink, and for new aquatic life to hide.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Flood Control</a:t>
            </a:r>
            <a:endParaRPr lang="en-US" dirty="0"/>
          </a:p>
        </p:txBody>
      </p:sp>
      <p:sp>
        <p:nvSpPr>
          <p:cNvPr id="3" name="Content Placeholder 2"/>
          <p:cNvSpPr>
            <a:spLocks noGrp="1"/>
          </p:cNvSpPr>
          <p:nvPr>
            <p:ph idx="1"/>
          </p:nvPr>
        </p:nvSpPr>
        <p:spPr>
          <a:xfrm>
            <a:off x="0" y="1410789"/>
            <a:ext cx="9144000" cy="4898571"/>
          </a:xfrm>
        </p:spPr>
        <p:txBody>
          <a:bodyPr>
            <a:normAutofit/>
          </a:bodyPr>
          <a:lstStyle/>
          <a:p>
            <a:r>
              <a:rPr lang="en-US" sz="2400" dirty="0" smtClean="0"/>
              <a:t>Floods are usually not good for people. They are usually destructive and costly. Floods have cost farmers entire fields of crops. Flood damages houses, farms, and towns. As cities expand, flood damage increases.</a:t>
            </a:r>
          </a:p>
          <a:p>
            <a:pPr>
              <a:buNone/>
            </a:pP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29837"/>
            <a:ext cx="5978525" cy="382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4343400"/>
            <a:ext cx="2209800" cy="1754326"/>
          </a:xfrm>
          <a:prstGeom prst="rect">
            <a:avLst/>
          </a:prstGeom>
          <a:noFill/>
        </p:spPr>
        <p:txBody>
          <a:bodyPr wrap="square" rtlCol="0">
            <a:spAutoFit/>
          </a:bodyPr>
          <a:lstStyle/>
          <a:p>
            <a:r>
              <a:rPr lang="en-US" dirty="0"/>
              <a:t>After Hurricane Alberto, in July 1994, the Flint River overflowed and flooded much of Albany, Georgia.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Flood Control</a:t>
            </a:r>
            <a:endParaRPr lang="en-US" sz="3600" dirty="0"/>
          </a:p>
        </p:txBody>
      </p:sp>
      <p:sp>
        <p:nvSpPr>
          <p:cNvPr id="4" name="Text Placeholder 3"/>
          <p:cNvSpPr>
            <a:spLocks noGrp="1"/>
          </p:cNvSpPr>
          <p:nvPr>
            <p:ph type="body" idx="2"/>
          </p:nvPr>
        </p:nvSpPr>
        <p:spPr/>
        <p:txBody>
          <a:bodyPr/>
          <a:lstStyle/>
          <a:p>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Building </a:t>
            </a:r>
            <a:r>
              <a:rPr lang="en-US" dirty="0" smtClean="0"/>
              <a:t>dams </a:t>
            </a:r>
            <a:r>
              <a:rPr lang="en-US" dirty="0" smtClean="0"/>
              <a:t>and levees are two methods of controlling floods.</a:t>
            </a:r>
          </a:p>
          <a:p>
            <a:r>
              <a:rPr lang="en-US" dirty="0" smtClean="0"/>
              <a:t>A </a:t>
            </a:r>
            <a:r>
              <a:rPr lang="en-US" b="1" dirty="0" smtClean="0"/>
              <a:t>levee</a:t>
            </a:r>
            <a:r>
              <a:rPr lang="en-US" dirty="0" smtClean="0"/>
              <a:t> is a wall of earth or concrete built along the banks of a waterway. </a:t>
            </a:r>
          </a:p>
          <a:p>
            <a:r>
              <a:rPr lang="en-US" dirty="0" smtClean="0"/>
              <a:t>It keeps rising flood within channels. </a:t>
            </a:r>
          </a:p>
          <a:p>
            <a:r>
              <a:rPr lang="en-US" dirty="0" smtClean="0"/>
              <a:t>Dams hold back water that rushes downstream.</a:t>
            </a:r>
          </a:p>
          <a:p>
            <a:r>
              <a:rPr lang="en-US" dirty="0" smtClean="0"/>
              <a:t>By building dams, we change the natural flow of Earth’s water. </a:t>
            </a:r>
          </a:p>
          <a:p>
            <a:r>
              <a:rPr lang="en-US" dirty="0" smtClean="0"/>
              <a:t>Also, the dam stops the flow of a river, forming a lake.</a:t>
            </a:r>
          </a:p>
        </p:txBody>
      </p:sp>
      <p:pic>
        <p:nvPicPr>
          <p:cNvPr id="21506" name="Picture 2" descr="http://www.ssqq.com/archive/images/levee05.jpg"/>
          <p:cNvPicPr>
            <a:picLocks noChangeAspect="1" noChangeArrowheads="1"/>
          </p:cNvPicPr>
          <p:nvPr/>
        </p:nvPicPr>
        <p:blipFill>
          <a:blip r:embed="rId2" cstate="print"/>
          <a:srcRect/>
          <a:stretch>
            <a:fillRect/>
          </a:stretch>
        </p:blipFill>
        <p:spPr bwMode="auto">
          <a:xfrm>
            <a:off x="0" y="1447800"/>
            <a:ext cx="3429000" cy="44577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3465513" cy="1162050"/>
          </a:xfrm>
        </p:spPr>
        <p:txBody>
          <a:bodyPr>
            <a:normAutofit/>
          </a:bodyPr>
          <a:lstStyle/>
          <a:p>
            <a:r>
              <a:rPr lang="en-US" sz="5400" dirty="0" smtClean="0"/>
              <a:t>Levees</a:t>
            </a:r>
            <a:endParaRPr lang="en-US" sz="5400" dirty="0"/>
          </a:p>
        </p:txBody>
      </p:sp>
      <p:sp>
        <p:nvSpPr>
          <p:cNvPr id="4" name="Content Placeholder 3"/>
          <p:cNvSpPr>
            <a:spLocks noGrp="1"/>
          </p:cNvSpPr>
          <p:nvPr>
            <p:ph sz="half"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748" y="34834"/>
            <a:ext cx="6334252"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0"/>
            <a:ext cx="4894936" cy="366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55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hlinkClick r:id="rId2"/>
              </a:rPr>
              <a:t>Flood Control</a:t>
            </a:r>
            <a:endParaRPr lang="en-US" sz="3600" dirty="0"/>
          </a:p>
        </p:txBody>
      </p:sp>
      <p:sp>
        <p:nvSpPr>
          <p:cNvPr id="4" name="Text Placeholder 3"/>
          <p:cNvSpPr>
            <a:spLocks noGrp="1"/>
          </p:cNvSpPr>
          <p:nvPr>
            <p:ph type="body" idx="2"/>
          </p:nvPr>
        </p:nvSpPr>
        <p:spPr/>
        <p:txBody>
          <a:bodyPr/>
          <a:lstStyle/>
          <a:p>
            <a:endParaRPr lang="en-US" dirty="0"/>
          </a:p>
        </p:txBody>
      </p:sp>
      <p:sp>
        <p:nvSpPr>
          <p:cNvPr id="3" name="Content Placeholder 2"/>
          <p:cNvSpPr>
            <a:spLocks noGrp="1"/>
          </p:cNvSpPr>
          <p:nvPr>
            <p:ph sz="half" idx="1"/>
          </p:nvPr>
        </p:nvSpPr>
        <p:spPr/>
        <p:txBody>
          <a:bodyPr/>
          <a:lstStyle/>
          <a:p>
            <a:r>
              <a:rPr lang="en-US" dirty="0" smtClean="0"/>
              <a:t>Most flood control methods work. </a:t>
            </a:r>
          </a:p>
          <a:p>
            <a:r>
              <a:rPr lang="en-US" dirty="0" smtClean="0"/>
              <a:t>They prevent flood waters from damaging the land as they normally would.</a:t>
            </a:r>
          </a:p>
          <a:p>
            <a:r>
              <a:rPr lang="en-US" dirty="0" smtClean="0"/>
              <a:t>Sometimes these methods have drawbacks. </a:t>
            </a:r>
          </a:p>
          <a:p>
            <a:r>
              <a:rPr lang="en-US" dirty="0" smtClean="0">
                <a:hlinkClick r:id="rId3"/>
              </a:rPr>
              <a:t>Dams </a:t>
            </a:r>
            <a:r>
              <a:rPr lang="en-US" dirty="0" smtClean="0"/>
              <a:t>and levees stop the flow of sediment the water carries. </a:t>
            </a:r>
          </a:p>
          <a:p>
            <a:r>
              <a:rPr lang="en-US" dirty="0" smtClean="0"/>
              <a:t>They prevent deposition of sediment along deltas. </a:t>
            </a:r>
            <a:endParaRPr lang="en-US" dirty="0"/>
          </a:p>
        </p:txBody>
      </p:sp>
      <p:pic>
        <p:nvPicPr>
          <p:cNvPr id="20482" name="Picture 2" descr="http://oh.water.usgs.gov/wse/dams.gif"/>
          <p:cNvPicPr>
            <a:picLocks noChangeAspect="1" noChangeArrowheads="1"/>
          </p:cNvPicPr>
          <p:nvPr/>
        </p:nvPicPr>
        <p:blipFill>
          <a:blip r:embed="rId4" cstate="print"/>
          <a:srcRect/>
          <a:stretch>
            <a:fillRect/>
          </a:stretch>
        </p:blipFill>
        <p:spPr bwMode="auto">
          <a:xfrm>
            <a:off x="0" y="1600200"/>
            <a:ext cx="3505200" cy="4724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Flood Control</a:t>
            </a:r>
            <a:endParaRPr lang="en-US" dirty="0"/>
          </a:p>
        </p:txBody>
      </p:sp>
      <p:sp>
        <p:nvSpPr>
          <p:cNvPr id="3" name="Content Placeholder 2"/>
          <p:cNvSpPr>
            <a:spLocks noGrp="1"/>
          </p:cNvSpPr>
          <p:nvPr>
            <p:ph idx="1"/>
          </p:nvPr>
        </p:nvSpPr>
        <p:spPr/>
        <p:txBody>
          <a:bodyPr>
            <a:normAutofit/>
          </a:bodyPr>
          <a:lstStyle/>
          <a:p>
            <a:r>
              <a:rPr lang="en-US" dirty="0" smtClean="0"/>
              <a:t>In some places, people have turned to another method of flood control. </a:t>
            </a:r>
          </a:p>
          <a:p>
            <a:r>
              <a:rPr lang="en-US" dirty="0" smtClean="0"/>
              <a:t>They remove any structures built on floodplains, so when rains are heavy, streams spill over onto the floodplains. </a:t>
            </a:r>
          </a:p>
          <a:p>
            <a:r>
              <a:rPr lang="en-US" dirty="0" smtClean="0"/>
              <a:t>There soil and wetland plants absorb the excess water. </a:t>
            </a:r>
          </a:p>
          <a:p>
            <a:r>
              <a:rPr lang="en-US" dirty="0" smtClean="0"/>
              <a:t>When the flood waters recede, there are no damaged structures left behind.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Beach Restoration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Erosion is another natural process that shapes land. </a:t>
            </a:r>
          </a:p>
          <a:p>
            <a:r>
              <a:rPr lang="en-US" dirty="0" smtClean="0"/>
              <a:t>Waves erode sand from Georgia’s shores each day. </a:t>
            </a:r>
          </a:p>
          <a:p>
            <a:r>
              <a:rPr lang="en-US" dirty="0" smtClean="0"/>
              <a:t>Sand is eroded by waves and deposited at other places along the shore of the ocean.</a:t>
            </a:r>
          </a:p>
          <a:p>
            <a:r>
              <a:rPr lang="en-US" dirty="0" smtClean="0"/>
              <a:t>Currents also cause beach erosion. </a:t>
            </a:r>
            <a:endParaRPr lang="en-US" dirty="0"/>
          </a:p>
          <a:p>
            <a:r>
              <a:rPr lang="en-US" dirty="0" err="1" smtClean="0"/>
              <a:t>Longshore</a:t>
            </a:r>
            <a:r>
              <a:rPr lang="en-US" dirty="0" smtClean="0"/>
              <a:t> currents that carry swimmers along the beach also carry sand. </a:t>
            </a:r>
          </a:p>
          <a:p>
            <a:r>
              <a:rPr lang="en-US" dirty="0" smtClean="0"/>
              <a:t>Eroded sand is then deposited at other places where the current slows.</a:t>
            </a:r>
          </a:p>
          <a:p>
            <a:r>
              <a:rPr lang="en-US" dirty="0" smtClean="0"/>
              <a:t>Often, it is deposited at the mouth of a river.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Beach Restoration</a:t>
            </a:r>
            <a:endParaRPr lang="en-US" dirty="0"/>
          </a:p>
        </p:txBody>
      </p:sp>
      <p:sp>
        <p:nvSpPr>
          <p:cNvPr id="3" name="Content Placeholder 2"/>
          <p:cNvSpPr>
            <a:spLocks noGrp="1"/>
          </p:cNvSpPr>
          <p:nvPr>
            <p:ph idx="1"/>
          </p:nvPr>
        </p:nvSpPr>
        <p:spPr/>
        <p:txBody>
          <a:bodyPr>
            <a:normAutofit/>
          </a:bodyPr>
          <a:lstStyle/>
          <a:p>
            <a:r>
              <a:rPr lang="en-US" dirty="0" smtClean="0"/>
              <a:t>The erosion and deposition of sand causes two problems. </a:t>
            </a:r>
          </a:p>
          <a:p>
            <a:r>
              <a:rPr lang="en-US" dirty="0" smtClean="0"/>
              <a:t>One: sand moves away from some beaches and builds up others. </a:t>
            </a:r>
          </a:p>
          <a:p>
            <a:r>
              <a:rPr lang="en-US" dirty="0" smtClean="0"/>
              <a:t>Two: moving sand fills in channels, which then become too shallow for boats to pass through.</a:t>
            </a:r>
          </a:p>
          <a:p>
            <a:r>
              <a:rPr lang="en-US" dirty="0" smtClean="0"/>
              <a:t>Cumberland Island, near FL/GA, has sand dunes that protect the land from storm. </a:t>
            </a:r>
          </a:p>
          <a:p>
            <a:r>
              <a:rPr lang="en-US" dirty="0" smtClean="0"/>
              <a:t>But the erosion of the dunes, puts GA’s coast at risk and fills ship channels.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www-k6.thinkcentral.com/content/hsp/science/hspscience/ga/gr5/se_9780153734175_/content/unitA/chapter2/108b.jpg"/>
          <p:cNvPicPr>
            <a:picLocks noChangeAspect="1" noChangeArrowheads="1"/>
          </p:cNvPicPr>
          <p:nvPr/>
        </p:nvPicPr>
        <p:blipFill>
          <a:blip r:embed="rId2" cstate="print"/>
          <a:srcRect/>
          <a:stretch>
            <a:fillRect/>
          </a:stretch>
        </p:blipFill>
        <p:spPr bwMode="auto">
          <a:xfrm>
            <a:off x="381000" y="685800"/>
            <a:ext cx="7848600" cy="59829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Beach Restoration</a:t>
            </a:r>
            <a:endParaRPr lang="en-US" dirty="0"/>
          </a:p>
        </p:txBody>
      </p:sp>
      <p:sp>
        <p:nvSpPr>
          <p:cNvPr id="3" name="Content Placeholder 2"/>
          <p:cNvSpPr>
            <a:spLocks noGrp="1"/>
          </p:cNvSpPr>
          <p:nvPr>
            <p:ph idx="1"/>
          </p:nvPr>
        </p:nvSpPr>
        <p:spPr/>
        <p:txBody>
          <a:bodyPr>
            <a:normAutofit/>
          </a:bodyPr>
          <a:lstStyle/>
          <a:p>
            <a:r>
              <a:rPr lang="en-US" dirty="0" smtClean="0"/>
              <a:t>How to solve this:</a:t>
            </a:r>
          </a:p>
          <a:p>
            <a:r>
              <a:rPr lang="en-US" dirty="0" smtClean="0"/>
              <a:t>Sand is dredged or scooped out of a channel and dumped onto a beach.</a:t>
            </a:r>
          </a:p>
          <a:p>
            <a:r>
              <a:rPr lang="en-US" dirty="0" smtClean="0"/>
              <a:t>Workers use bulldozers to spread out the sand.</a:t>
            </a:r>
          </a:p>
          <a:p>
            <a:r>
              <a:rPr lang="en-US" dirty="0" smtClean="0"/>
              <a:t>This process of replacing sand on a beach is called beach restoration. </a:t>
            </a:r>
          </a:p>
          <a:p>
            <a:r>
              <a:rPr lang="en-US" dirty="0" smtClean="0"/>
              <a:t>It can cost millions of dollars, but many people think saving the beach is worth it.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Vocabulary Preview</a:t>
            </a:r>
            <a:endParaRPr lang="en-US" dirty="0"/>
          </a:p>
        </p:txBody>
      </p:sp>
      <p:sp>
        <p:nvSpPr>
          <p:cNvPr id="7" name="Content Placeholder 6"/>
          <p:cNvSpPr>
            <a:spLocks noGrp="1"/>
          </p:cNvSpPr>
          <p:nvPr>
            <p:ph idx="1"/>
          </p:nvPr>
        </p:nvSpPr>
        <p:spPr/>
        <p:txBody>
          <a:bodyPr/>
          <a:lstStyle/>
          <a:p>
            <a:r>
              <a:rPr lang="en-US" dirty="0" smtClean="0"/>
              <a:t>Jetty: a wall-like structure that sticks out into the ocean</a:t>
            </a:r>
          </a:p>
          <a:p>
            <a:pPr>
              <a:buNone/>
            </a:pPr>
            <a:endParaRPr lang="en-US" dirty="0"/>
          </a:p>
        </p:txBody>
      </p:sp>
      <p:pic>
        <p:nvPicPr>
          <p:cNvPr id="37890" name="Picture 2" descr="http://boingboing.net/images/spiral-jetty-08.jpg"/>
          <p:cNvPicPr>
            <a:picLocks noChangeAspect="1" noChangeArrowheads="1"/>
          </p:cNvPicPr>
          <p:nvPr/>
        </p:nvPicPr>
        <p:blipFill>
          <a:blip r:embed="rId2" cstate="print"/>
          <a:srcRect/>
          <a:stretch>
            <a:fillRect/>
          </a:stretch>
        </p:blipFill>
        <p:spPr bwMode="auto">
          <a:xfrm>
            <a:off x="2057400" y="2743200"/>
            <a:ext cx="4762500" cy="317182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75"/>
            <a:ext cx="9144000"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06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Beach Restoration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Beach restoration is not permanent. </a:t>
            </a:r>
          </a:p>
          <a:p>
            <a:r>
              <a:rPr lang="en-US" dirty="0" smtClean="0"/>
              <a:t>Natural erosion takes over as soon as the work is finished. </a:t>
            </a:r>
          </a:p>
          <a:p>
            <a:r>
              <a:rPr lang="en-US" dirty="0" smtClean="0"/>
              <a:t>After several years the process may need to be done again. </a:t>
            </a:r>
          </a:p>
          <a:p>
            <a:r>
              <a:rPr lang="en-US" dirty="0" smtClean="0"/>
              <a:t>People have tried many ways to prevent beach loss, including building jetties. </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15362" name="Picture 2" descr="https://www-k6.thinkcentral.com/content/hsp/science/hspscience/ga/gr5/se_9780153734175_/content/unitA/chapter2/108a.jpg"/>
          <p:cNvPicPr>
            <a:picLocks noChangeAspect="1" noChangeArrowheads="1"/>
          </p:cNvPicPr>
          <p:nvPr/>
        </p:nvPicPr>
        <p:blipFill>
          <a:blip r:embed="rId2" cstate="print"/>
          <a:srcRect/>
          <a:stretch>
            <a:fillRect/>
          </a:stretch>
        </p:blipFill>
        <p:spPr bwMode="auto">
          <a:xfrm>
            <a:off x="4724400" y="1295400"/>
            <a:ext cx="3814231" cy="2362200"/>
          </a:xfrm>
          <a:prstGeom prst="rect">
            <a:avLst/>
          </a:prstGeom>
          <a:noFill/>
        </p:spPr>
      </p:pic>
      <p:pic>
        <p:nvPicPr>
          <p:cNvPr id="15364" name="Picture 4" descr="http://photos.igougo.com/images/p360248-Malaysia-The_Jetty_of_Lankayan_Island.jpg"/>
          <p:cNvPicPr>
            <a:picLocks noChangeAspect="1" noChangeArrowheads="1"/>
          </p:cNvPicPr>
          <p:nvPr/>
        </p:nvPicPr>
        <p:blipFill>
          <a:blip r:embed="rId3" cstate="print"/>
          <a:srcRect/>
          <a:stretch>
            <a:fillRect/>
          </a:stretch>
        </p:blipFill>
        <p:spPr bwMode="auto">
          <a:xfrm>
            <a:off x="4343400" y="3657600"/>
            <a:ext cx="4514850" cy="29908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Beach Restoration</a:t>
            </a:r>
            <a:endParaRPr lang="en-US" dirty="0"/>
          </a:p>
        </p:txBody>
      </p:sp>
      <p:sp>
        <p:nvSpPr>
          <p:cNvPr id="3" name="Content Placeholder 2"/>
          <p:cNvSpPr>
            <a:spLocks noGrp="1"/>
          </p:cNvSpPr>
          <p:nvPr>
            <p:ph idx="1"/>
          </p:nvPr>
        </p:nvSpPr>
        <p:spPr/>
        <p:txBody>
          <a:bodyPr>
            <a:normAutofit/>
          </a:bodyPr>
          <a:lstStyle/>
          <a:p>
            <a:r>
              <a:rPr lang="en-US" dirty="0" smtClean="0"/>
              <a:t>A jetty is a wall-like structure that sticks out into the ocean. </a:t>
            </a:r>
            <a:endParaRPr lang="en-US" dirty="0"/>
          </a:p>
          <a:p>
            <a:r>
              <a:rPr lang="en-US" dirty="0" smtClean="0">
                <a:hlinkClick r:id="rId2"/>
              </a:rPr>
              <a:t>Many jetties are built of large rocks. </a:t>
            </a:r>
            <a:endParaRPr lang="en-US" dirty="0" smtClean="0"/>
          </a:p>
          <a:p>
            <a:r>
              <a:rPr lang="en-US" dirty="0" smtClean="0"/>
              <a:t>As </a:t>
            </a:r>
            <a:r>
              <a:rPr lang="en-US" dirty="0" err="1" smtClean="0"/>
              <a:t>longshore</a:t>
            </a:r>
            <a:r>
              <a:rPr lang="en-US" dirty="0" smtClean="0"/>
              <a:t> currents move along the coast, the jetty traps sand and small rocks. </a:t>
            </a:r>
          </a:p>
          <a:p>
            <a:r>
              <a:rPr lang="en-US" dirty="0" smtClean="0"/>
              <a:t>This protects particular beach, but because the current is blocked, beaches below the jetty don’t get the sand deposits they normally would.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Seismological Studies</a:t>
            </a:r>
            <a:endParaRPr lang="en-US" dirty="0"/>
          </a:p>
        </p:txBody>
      </p:sp>
      <p:sp>
        <p:nvSpPr>
          <p:cNvPr id="3" name="Content Placeholder 2"/>
          <p:cNvSpPr>
            <a:spLocks noGrp="1"/>
          </p:cNvSpPr>
          <p:nvPr>
            <p:ph idx="1"/>
          </p:nvPr>
        </p:nvSpPr>
        <p:spPr/>
        <p:txBody>
          <a:bodyPr>
            <a:normAutofit lnSpcReduction="10000"/>
          </a:bodyPr>
          <a:lstStyle/>
          <a:p>
            <a:r>
              <a:rPr lang="en-US" dirty="0" smtClean="0"/>
              <a:t>Early on April 29, 2003, the ground shook under Atlanta (windows rattled, dishes fell).</a:t>
            </a:r>
          </a:p>
          <a:p>
            <a:r>
              <a:rPr lang="en-US" dirty="0" smtClean="0"/>
              <a:t>An earthquake had struck Northern Georgia.</a:t>
            </a:r>
          </a:p>
          <a:p>
            <a:r>
              <a:rPr lang="en-US" dirty="0" smtClean="0"/>
              <a:t>Earthquakes do happen in Georgia, but are rare.</a:t>
            </a:r>
          </a:p>
          <a:p>
            <a:pPr marL="137160" indent="0">
              <a:buNone/>
            </a:pPr>
            <a:endParaRPr lang="en-US" dirty="0" smtClean="0"/>
          </a:p>
          <a:p>
            <a:r>
              <a:rPr lang="en-US" dirty="0" smtClean="0"/>
              <a:t>Earthquakes usually happen along fault lines, or at the edges of plates. </a:t>
            </a:r>
          </a:p>
          <a:p>
            <a:r>
              <a:rPr lang="en-US" dirty="0" smtClean="0"/>
              <a:t>Earthquakes can be constructive, like forming mountains or lakes.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Seismological Studies</a:t>
            </a:r>
            <a:endParaRPr lang="en-US" dirty="0"/>
          </a:p>
        </p:txBody>
      </p:sp>
      <p:sp>
        <p:nvSpPr>
          <p:cNvPr id="3" name="Content Placeholder 2"/>
          <p:cNvSpPr>
            <a:spLocks noGrp="1"/>
          </p:cNvSpPr>
          <p:nvPr>
            <p:ph idx="1"/>
          </p:nvPr>
        </p:nvSpPr>
        <p:spPr/>
        <p:txBody>
          <a:bodyPr>
            <a:normAutofit/>
          </a:bodyPr>
          <a:lstStyle/>
          <a:p>
            <a:r>
              <a:rPr lang="en-US" dirty="0" smtClean="0"/>
              <a:t>Most earthquakes are deconstructive.</a:t>
            </a:r>
          </a:p>
          <a:p>
            <a:r>
              <a:rPr lang="en-US" dirty="0" smtClean="0"/>
              <a:t>Roads and bridges are damaged, and buildings fall down. Scientists work hard to prevent natural disasters. </a:t>
            </a:r>
          </a:p>
          <a:p>
            <a:r>
              <a:rPr lang="en-US" dirty="0" smtClean="0"/>
              <a:t>Seismologist is a scientist who studies earthquakes. They use many tools to monitor Earth’s crust movement.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572000"/>
            <a:ext cx="2971800" cy="215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Seismological Studies</a:t>
            </a:r>
            <a:endParaRPr lang="en-US" dirty="0"/>
          </a:p>
        </p:txBody>
      </p:sp>
      <p:sp>
        <p:nvSpPr>
          <p:cNvPr id="3" name="Content Placeholder 2"/>
          <p:cNvSpPr>
            <a:spLocks noGrp="1"/>
          </p:cNvSpPr>
          <p:nvPr>
            <p:ph idx="1"/>
          </p:nvPr>
        </p:nvSpPr>
        <p:spPr>
          <a:xfrm>
            <a:off x="0" y="1447800"/>
            <a:ext cx="9144000" cy="4861560"/>
          </a:xfrm>
        </p:spPr>
        <p:txBody>
          <a:bodyPr/>
          <a:lstStyle/>
          <a:p>
            <a:r>
              <a:rPr lang="en-US" dirty="0" smtClean="0">
                <a:hlinkClick r:id="rId2"/>
              </a:rPr>
              <a:t>These tools include: seismographs (records movement in Earth’s crust).</a:t>
            </a:r>
            <a:endParaRPr lang="en-US" dirty="0" smtClean="0"/>
          </a:p>
          <a:p>
            <a:r>
              <a:rPr lang="en-US" dirty="0" smtClean="0"/>
              <a:t>It helps scientists learn how strong the quake was, when did it happen, how long did it last.</a:t>
            </a:r>
          </a:p>
          <a:p>
            <a:r>
              <a:rPr lang="en-US" dirty="0" smtClean="0"/>
              <a:t>When they receive this information, they can use the data from the seismograph to locate the quake’s epicenter. </a:t>
            </a:r>
          </a:p>
        </p:txBody>
      </p:sp>
      <p:pic>
        <p:nvPicPr>
          <p:cNvPr id="2050" name="Picture 2" descr="http://static.guim.co.uk/sys-images/Guardian/Pix/pixies/2009/9/30/1254344057225/Seismologist-examines-the-00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886" y="4244340"/>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k6.thinkcentral.com/content/hsp/science/hspscience/ga/gr5/se_9780153734175_/content/unitA/chapter2/105a.jpg"/>
          <p:cNvPicPr>
            <a:picLocks noChangeAspect="1" noChangeArrowheads="1"/>
          </p:cNvPicPr>
          <p:nvPr/>
        </p:nvPicPr>
        <p:blipFill>
          <a:blip r:embed="rId2" cstate="print"/>
          <a:srcRect/>
          <a:stretch>
            <a:fillRect/>
          </a:stretch>
        </p:blipFill>
        <p:spPr bwMode="auto">
          <a:xfrm>
            <a:off x="1447800" y="1733550"/>
            <a:ext cx="5943600" cy="5124450"/>
          </a:xfrm>
          <a:prstGeom prst="rect">
            <a:avLst/>
          </a:prstGeom>
          <a:noFill/>
        </p:spPr>
      </p:pic>
      <p:sp>
        <p:nvSpPr>
          <p:cNvPr id="5" name="TextBox 4"/>
          <p:cNvSpPr txBox="1"/>
          <p:nvPr/>
        </p:nvSpPr>
        <p:spPr>
          <a:xfrm>
            <a:off x="685800" y="228600"/>
            <a:ext cx="7924800" cy="1477328"/>
          </a:xfrm>
          <a:prstGeom prst="rect">
            <a:avLst/>
          </a:prstGeom>
          <a:noFill/>
        </p:spPr>
        <p:txBody>
          <a:bodyPr wrap="square" rtlCol="0">
            <a:spAutoFit/>
          </a:bodyPr>
          <a:lstStyle/>
          <a:p>
            <a:r>
              <a:rPr lang="en-US" dirty="0" smtClean="0"/>
              <a:t>GPS, or Global Positioning System, is a network of 24 satellites. It works with receivers on the ground to determine exact positions on Earth’s surface. Seismologists use the data to measure the movement of faults. Look at the two images. With GPS, scientists can determine how the land has changed.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ismographs [2]"/>
          <p:cNvPicPr>
            <a:picLocks noChangeAspect="1" noChangeArrowheads="1"/>
          </p:cNvPicPr>
          <p:nvPr/>
        </p:nvPicPr>
        <p:blipFill>
          <a:blip r:embed="rId2" cstate="print"/>
          <a:srcRect/>
          <a:stretch>
            <a:fillRect/>
          </a:stretch>
        </p:blipFill>
        <p:spPr bwMode="auto">
          <a:xfrm>
            <a:off x="0" y="381000"/>
            <a:ext cx="4495800" cy="3138886"/>
          </a:xfrm>
          <a:prstGeom prst="rect">
            <a:avLst/>
          </a:prstGeom>
          <a:noFill/>
        </p:spPr>
      </p:pic>
      <p:pic>
        <p:nvPicPr>
          <p:cNvPr id="1028" name="Picture 4" descr="https://www-k6.thinkcentral.com/content/hsp/science/hspscience/ga/gr5/se_9780153734175_/content/unitA/chapter2/104b.jpg"/>
          <p:cNvPicPr>
            <a:picLocks noChangeAspect="1" noChangeArrowheads="1"/>
          </p:cNvPicPr>
          <p:nvPr/>
        </p:nvPicPr>
        <p:blipFill>
          <a:blip r:embed="rId3" cstate="print"/>
          <a:srcRect/>
          <a:stretch>
            <a:fillRect/>
          </a:stretch>
        </p:blipFill>
        <p:spPr bwMode="auto">
          <a:xfrm>
            <a:off x="4001765" y="2438400"/>
            <a:ext cx="5142236" cy="4419600"/>
          </a:xfrm>
          <a:prstGeom prst="rect">
            <a:avLst/>
          </a:prstGeom>
          <a:noFill/>
        </p:spPr>
      </p:pic>
      <p:sp>
        <p:nvSpPr>
          <p:cNvPr id="6" name="TextBox 5"/>
          <p:cNvSpPr txBox="1"/>
          <p:nvPr/>
        </p:nvSpPr>
        <p:spPr>
          <a:xfrm>
            <a:off x="4800600" y="381000"/>
            <a:ext cx="4343400" cy="1754326"/>
          </a:xfrm>
          <a:prstGeom prst="rect">
            <a:avLst/>
          </a:prstGeom>
          <a:noFill/>
        </p:spPr>
        <p:txBody>
          <a:bodyPr wrap="square" rtlCol="0">
            <a:spAutoFit/>
          </a:bodyPr>
          <a:lstStyle/>
          <a:p>
            <a:r>
              <a:rPr lang="en-US" b="1" dirty="0" smtClean="0"/>
              <a:t>A shake table simulates the ground movements during an earthquake. These experiments help identify materials and types of construction that are most resistant to cracking and collapse when they are shaken.</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Seismological Studies</a:t>
            </a:r>
            <a:endParaRPr lang="en-US" dirty="0"/>
          </a:p>
        </p:txBody>
      </p:sp>
      <p:sp>
        <p:nvSpPr>
          <p:cNvPr id="3" name="Content Placeholder 2"/>
          <p:cNvSpPr>
            <a:spLocks noGrp="1"/>
          </p:cNvSpPr>
          <p:nvPr>
            <p:ph idx="1"/>
          </p:nvPr>
        </p:nvSpPr>
        <p:spPr/>
        <p:txBody>
          <a:bodyPr>
            <a:normAutofit/>
          </a:bodyPr>
          <a:lstStyle/>
          <a:p>
            <a:r>
              <a:rPr lang="en-US" dirty="0" smtClean="0"/>
              <a:t>Seismograph data helps scientists draw seismic hazard maps. </a:t>
            </a:r>
          </a:p>
          <a:p>
            <a:r>
              <a:rPr lang="en-US" dirty="0" smtClean="0"/>
              <a:t>These maps identify areas most likely to shake when rocks shift at faults. </a:t>
            </a:r>
          </a:p>
          <a:p>
            <a:r>
              <a:rPr lang="en-US" dirty="0" smtClean="0"/>
              <a:t>If they are moving towards cities, officials can notify the public so they can prepare.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www-k6.thinkcentral.com/content/hsp/science/hspscience/ga/gr5/se_9780153734175_/content/unitA/chapter2/104b.gif"/>
          <p:cNvPicPr>
            <a:picLocks noChangeAspect="1" noChangeArrowheads="1"/>
          </p:cNvPicPr>
          <p:nvPr/>
        </p:nvPicPr>
        <p:blipFill>
          <a:blip r:embed="rId2" cstate="print"/>
          <a:srcRect/>
          <a:stretch>
            <a:fillRect/>
          </a:stretch>
        </p:blipFill>
        <p:spPr bwMode="auto">
          <a:xfrm>
            <a:off x="381000" y="0"/>
            <a:ext cx="3605254" cy="6553199"/>
          </a:xfrm>
          <a:prstGeom prst="rect">
            <a:avLst/>
          </a:prstGeom>
          <a:noFill/>
        </p:spPr>
      </p:pic>
      <p:pic>
        <p:nvPicPr>
          <p:cNvPr id="43012" name="Picture 4" descr="Seismograph diagram"/>
          <p:cNvPicPr>
            <a:picLocks noChangeAspect="1" noChangeArrowheads="1"/>
          </p:cNvPicPr>
          <p:nvPr/>
        </p:nvPicPr>
        <p:blipFill>
          <a:blip r:embed="rId3" cstate="print"/>
          <a:srcRect/>
          <a:stretch>
            <a:fillRect/>
          </a:stretch>
        </p:blipFill>
        <p:spPr bwMode="auto">
          <a:xfrm>
            <a:off x="5029200" y="1447800"/>
            <a:ext cx="3657600" cy="415588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122</TotalTime>
  <Words>984</Words>
  <Application>Microsoft Office PowerPoint</Application>
  <PresentationFormat>On-screen Show (4:3)</PresentationFormat>
  <Paragraphs>81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Chapter 2: Landforms of Georgia Lesson 4: How Do Humans Change Landforms? </vt:lpstr>
      <vt:lpstr>Vocabulary Preview</vt:lpstr>
      <vt:lpstr>Seismological Studies</vt:lpstr>
      <vt:lpstr>Seismological Studies</vt:lpstr>
      <vt:lpstr>Seismological Studies</vt:lpstr>
      <vt:lpstr>PowerPoint Presentation</vt:lpstr>
      <vt:lpstr>PowerPoint Presentation</vt:lpstr>
      <vt:lpstr>Seismological Studies</vt:lpstr>
      <vt:lpstr>PowerPoint Presentation</vt:lpstr>
      <vt:lpstr>Flood Control</vt:lpstr>
      <vt:lpstr>Flood Control</vt:lpstr>
      <vt:lpstr>Flood Control</vt:lpstr>
      <vt:lpstr>Levees</vt:lpstr>
      <vt:lpstr>Flood Control</vt:lpstr>
      <vt:lpstr>Flood Control</vt:lpstr>
      <vt:lpstr>Beach Restoration</vt:lpstr>
      <vt:lpstr>Beach Restoration</vt:lpstr>
      <vt:lpstr>PowerPoint Presentation</vt:lpstr>
      <vt:lpstr>Beach Restoration</vt:lpstr>
      <vt:lpstr>PowerPoint Presentation</vt:lpstr>
      <vt:lpstr>Beach Restoration</vt:lpstr>
      <vt:lpstr>Beach Restoration</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Landforms of Georgia How Do Humans Change Landforms?</dc:title>
  <dc:creator>morank</dc:creator>
  <cp:lastModifiedBy>Windows User</cp:lastModifiedBy>
  <cp:revision>16</cp:revision>
  <dcterms:created xsi:type="dcterms:W3CDTF">2011-02-07T17:13:55Z</dcterms:created>
  <dcterms:modified xsi:type="dcterms:W3CDTF">2014-02-21T12:57:54Z</dcterms:modified>
</cp:coreProperties>
</file>