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 id="273" r:id="rId15"/>
    <p:sldId id="269" r:id="rId16"/>
    <p:sldId id="270" r:id="rId17"/>
    <p:sldId id="271" r:id="rId18"/>
    <p:sldId id="274" r:id="rId19"/>
    <p:sldId id="272"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5994C831-0DC8-4017-B925-E509739CC691}" type="datetimeFigureOut">
              <a:rPr lang="en-US" smtClean="0"/>
              <a:t>9/3/2013</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177FF42-FF99-4B77-ADEE-C87E6A8F01B7}"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994C831-0DC8-4017-B925-E509739CC691}" type="datetimeFigureOut">
              <a:rPr lang="en-US" smtClean="0"/>
              <a:t>9/3/2013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77FF42-FF99-4B77-ADEE-C87E6A8F01B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177FF42-FF99-4B77-ADEE-C87E6A8F01B7}"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994C831-0DC8-4017-B925-E509739CC691}" type="datetimeFigureOut">
              <a:rPr lang="en-US" smtClean="0"/>
              <a:t>9/3/2013</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994C831-0DC8-4017-B925-E509739CC691}" type="datetimeFigureOut">
              <a:rPr lang="en-US" smtClean="0"/>
              <a:t>9/3/2013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2177FF42-FF99-4B77-ADEE-C87E6A8F01B7}"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5994C831-0DC8-4017-B925-E509739CC691}" type="datetimeFigureOut">
              <a:rPr lang="en-US" smtClean="0"/>
              <a:t>9/3/2013</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177FF42-FF99-4B77-ADEE-C87E6A8F01B7}"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5994C831-0DC8-4017-B925-E509739CC691}" type="datetimeFigureOut">
              <a:rPr lang="en-US" smtClean="0"/>
              <a:t>9/3/2013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77FF42-FF99-4B77-ADEE-C87E6A8F01B7}"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994C831-0DC8-4017-B925-E509739CC691}" type="datetimeFigureOut">
              <a:rPr lang="en-US" smtClean="0"/>
              <a:t>9/3/2013</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2177FF42-FF99-4B77-ADEE-C87E6A8F01B7}"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994C831-0DC8-4017-B925-E509739CC691}" type="datetimeFigureOut">
              <a:rPr lang="en-US" smtClean="0"/>
              <a:t>9/3/2013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2177FF42-FF99-4B77-ADEE-C87E6A8F01B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5994C831-0DC8-4017-B925-E509739CC691}" type="datetimeFigureOut">
              <a:rPr lang="en-US" smtClean="0"/>
              <a:t>9/3/2013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177FF42-FF99-4B77-ADEE-C87E6A8F01B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177FF42-FF99-4B77-ADEE-C87E6A8F01B7}"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5994C831-0DC8-4017-B925-E509739CC691}" type="datetimeFigureOut">
              <a:rPr lang="en-US" smtClean="0"/>
              <a:t>9/3/2013</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177FF42-FF99-4B77-ADEE-C87E6A8F01B7}"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5994C831-0DC8-4017-B925-E509739CC691}" type="datetimeFigureOut">
              <a:rPr lang="en-US" smtClean="0"/>
              <a:t>9/3/2013</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994C831-0DC8-4017-B925-E509739CC691}" type="datetimeFigureOut">
              <a:rPr lang="en-US" smtClean="0"/>
              <a:t>9/3/2013</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2177FF42-FF99-4B77-ADEE-C87E6A8F01B7}"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youtube.com/watch?v=ijFy4RjYGbQ"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app.discoveryeducation.com/search?Ntt=compromise+of+1850"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google.com/imgres?imgurl=http://www.loc.gov/exhibits/odyssey/archive/03/0320001r.jpg&amp;imgrefurl=http://www.loc.gov/rr/program/bib/ourdocs/kansas.html&amp;h=1736&amp;w=2000&amp;sz=633&amp;tbnid=SB9aEZBv6vFpkM:&amp;tbnh=86&amp;tbnw=99&amp;zoom=1&amp;usg=__NAH2lDf7Q2fOQqlQSZuGaPhCebo=&amp;docid=OOstQqw2FPSsaM&amp;sa=X&amp;ei=8BAlUq6-EeT54AOE-oCIBw&amp;sqi=2&amp;ved=0CEMQ9QEwAw&amp;dur=355"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pgs. 156-159</a:t>
            </a:r>
          </a:p>
          <a:p>
            <a:r>
              <a:rPr lang="en-US" dirty="0" smtClean="0"/>
              <a:t>EQ: Would conflict spread between the north and the south over the spread of slavery? </a:t>
            </a:r>
          </a:p>
        </p:txBody>
      </p:sp>
      <p:sp>
        <p:nvSpPr>
          <p:cNvPr id="2" name="Title 1"/>
          <p:cNvSpPr>
            <a:spLocks noGrp="1"/>
          </p:cNvSpPr>
          <p:nvPr>
            <p:ph type="ctrTitle"/>
          </p:nvPr>
        </p:nvSpPr>
        <p:spPr/>
        <p:txBody>
          <a:bodyPr/>
          <a:lstStyle/>
          <a:p>
            <a:r>
              <a:rPr lang="en-US" dirty="0" smtClean="0"/>
              <a:t>Chapter 5 Lesson 3</a:t>
            </a:r>
            <a:br>
              <a:rPr lang="en-US" dirty="0" smtClean="0"/>
            </a:br>
            <a:r>
              <a:rPr lang="en-US" dirty="0" smtClean="0"/>
              <a:t>“Compromise and Conflict”</a:t>
            </a:r>
            <a:endParaRPr lang="en-US" dirty="0"/>
          </a:p>
        </p:txBody>
      </p:sp>
    </p:spTree>
    <p:extLst>
      <p:ext uri="{BB962C8B-B14F-4D97-AF65-F5344CB8AC3E}">
        <p14:creationId xmlns:p14="http://schemas.microsoft.com/office/powerpoint/2010/main" val="33171408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 and Slave States</a:t>
            </a:r>
            <a:endParaRPr lang="en-US" dirty="0"/>
          </a:p>
        </p:txBody>
      </p:sp>
      <p:sp>
        <p:nvSpPr>
          <p:cNvPr id="3" name="Content Placeholder 2"/>
          <p:cNvSpPr>
            <a:spLocks noGrp="1"/>
          </p:cNvSpPr>
          <p:nvPr>
            <p:ph sz="quarter" idx="1"/>
          </p:nvPr>
        </p:nvSpPr>
        <p:spPr/>
        <p:txBody>
          <a:bodyPr/>
          <a:lstStyle/>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143000"/>
            <a:ext cx="8572500" cy="545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59211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Talk</a:t>
            </a:r>
            <a:endParaRPr lang="en-US" dirty="0"/>
          </a:p>
        </p:txBody>
      </p:sp>
      <p:sp>
        <p:nvSpPr>
          <p:cNvPr id="3" name="Content Placeholder 2"/>
          <p:cNvSpPr>
            <a:spLocks noGrp="1"/>
          </p:cNvSpPr>
          <p:nvPr>
            <p:ph sz="quarter" idx="1"/>
          </p:nvPr>
        </p:nvSpPr>
        <p:spPr/>
        <p:txBody>
          <a:bodyPr/>
          <a:lstStyle/>
          <a:p>
            <a:r>
              <a:rPr lang="en-US" dirty="0" smtClean="0"/>
              <a:t>What compromised did Congress make as the nation grew?</a:t>
            </a:r>
          </a:p>
          <a:p>
            <a:endParaRPr lang="en-US" dirty="0"/>
          </a:p>
          <a:p>
            <a:r>
              <a:rPr lang="en-US" dirty="0" smtClean="0"/>
              <a:t>The Missouri Compromise, Compromise of 1850, and the Kanas-Nebraska Act</a:t>
            </a:r>
          </a:p>
          <a:p>
            <a:endParaRPr lang="en-US" dirty="0"/>
          </a:p>
          <a:p>
            <a:endParaRPr lang="en-US" dirty="0" smtClean="0"/>
          </a:p>
          <a:p>
            <a:r>
              <a:rPr lang="en-US" dirty="0" smtClean="0"/>
              <a:t>Turn to page 157 in your book to view the maps. </a:t>
            </a:r>
            <a:endParaRPr lang="en-US" dirty="0"/>
          </a:p>
        </p:txBody>
      </p:sp>
    </p:spTree>
    <p:extLst>
      <p:ext uri="{BB962C8B-B14F-4D97-AF65-F5344CB8AC3E}">
        <p14:creationId xmlns:p14="http://schemas.microsoft.com/office/powerpoint/2010/main" val="33121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3">
                                            <p:txEl>
                                              <p:pRg st="2" end="2"/>
                                            </p:txEl>
                                          </p:spTgt>
                                        </p:tgtEl>
                                        <p:attrNameLst>
                                          <p:attrName>style.color</p:attrName>
                                        </p:attrNameLst>
                                      </p:cBhvr>
                                      <p:to>
                                        <a:schemeClr val="bg1"/>
                                      </p:to>
                                    </p:animClr>
                                    <p:animClr clrSpc="rgb" dir="cw">
                                      <p:cBhvr>
                                        <p:cTn id="7" dur="250" autoRev="1" fill="remove"/>
                                        <p:tgtEl>
                                          <p:spTgt spid="3">
                                            <p:txEl>
                                              <p:pRg st="2" end="2"/>
                                            </p:txEl>
                                          </p:spTgt>
                                        </p:tgtEl>
                                        <p:attrNameLst>
                                          <p:attrName>fillcolor</p:attrName>
                                        </p:attrNameLst>
                                      </p:cBhvr>
                                      <p:to>
                                        <a:schemeClr val="bg1"/>
                                      </p:to>
                                    </p:animClr>
                                    <p:set>
                                      <p:cBhvr>
                                        <p:cTn id="8" dur="250" autoRev="1" fill="remove"/>
                                        <p:tgtEl>
                                          <p:spTgt spid="3">
                                            <p:txEl>
                                              <p:pRg st="2" end="2"/>
                                            </p:txEl>
                                          </p:spTgt>
                                        </p:tgtEl>
                                        <p:attrNameLst>
                                          <p:attrName>fill.type</p:attrName>
                                        </p:attrNameLst>
                                      </p:cBhvr>
                                      <p:to>
                                        <p:strVal val="solid"/>
                                      </p:to>
                                    </p:set>
                                    <p:set>
                                      <p:cBhvr>
                                        <p:cTn id="9" dur="250" autoRev="1" fill="remove"/>
                                        <p:tgtEl>
                                          <p:spTgt spid="3">
                                            <p:txEl>
                                              <p:pRg st="2" end="2"/>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nodeType="clickEffect">
                                  <p:stCondLst>
                                    <p:cond delay="0"/>
                                  </p:stCondLst>
                                  <p:childTnLst>
                                    <p:animClr clrSpc="rgb" dir="cw">
                                      <p:cBhvr override="childStyle">
                                        <p:cTn id="13" dur="250" autoRev="1" fill="remove"/>
                                        <p:tgtEl>
                                          <p:spTgt spid="3">
                                            <p:txEl>
                                              <p:pRg st="5" end="5"/>
                                            </p:txEl>
                                          </p:spTgt>
                                        </p:tgtEl>
                                        <p:attrNameLst>
                                          <p:attrName>style.color</p:attrName>
                                        </p:attrNameLst>
                                      </p:cBhvr>
                                      <p:to>
                                        <a:schemeClr val="bg1"/>
                                      </p:to>
                                    </p:animClr>
                                    <p:animClr clrSpc="rgb" dir="cw">
                                      <p:cBhvr>
                                        <p:cTn id="14" dur="250" autoRev="1" fill="remove"/>
                                        <p:tgtEl>
                                          <p:spTgt spid="3">
                                            <p:txEl>
                                              <p:pRg st="5" end="5"/>
                                            </p:txEl>
                                          </p:spTgt>
                                        </p:tgtEl>
                                        <p:attrNameLst>
                                          <p:attrName>fillcolor</p:attrName>
                                        </p:attrNameLst>
                                      </p:cBhvr>
                                      <p:to>
                                        <a:schemeClr val="bg1"/>
                                      </p:to>
                                    </p:animClr>
                                    <p:set>
                                      <p:cBhvr>
                                        <p:cTn id="15" dur="250" autoRev="1" fill="remove"/>
                                        <p:tgtEl>
                                          <p:spTgt spid="3">
                                            <p:txEl>
                                              <p:pRg st="5" end="5"/>
                                            </p:txEl>
                                          </p:spTgt>
                                        </p:tgtEl>
                                        <p:attrNameLst>
                                          <p:attrName>fill.type</p:attrName>
                                        </p:attrNameLst>
                                      </p:cBhvr>
                                      <p:to>
                                        <p:strVal val="solid"/>
                                      </p:to>
                                    </p:set>
                                    <p:set>
                                      <p:cBhvr>
                                        <p:cTn id="16" dur="250" autoRev="1" fill="remove"/>
                                        <p:tgtEl>
                                          <p:spTgt spid="3">
                                            <p:txEl>
                                              <p:pRg st="5" end="5"/>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Growing Crisis</a:t>
            </a:r>
            <a:endParaRPr lang="en-US" dirty="0"/>
          </a:p>
        </p:txBody>
      </p:sp>
      <p:sp>
        <p:nvSpPr>
          <p:cNvPr id="3" name="Content Placeholder 2"/>
          <p:cNvSpPr>
            <a:spLocks noGrp="1"/>
          </p:cNvSpPr>
          <p:nvPr>
            <p:ph sz="quarter" idx="1"/>
          </p:nvPr>
        </p:nvSpPr>
        <p:spPr/>
        <p:txBody>
          <a:bodyPr/>
          <a:lstStyle/>
          <a:p>
            <a:r>
              <a:rPr lang="en-US" dirty="0" smtClean="0"/>
              <a:t>As part of the Compromise of 1850, Congress passed the Fugitive Slave Law, which upset Northerners. </a:t>
            </a:r>
          </a:p>
          <a:p>
            <a:r>
              <a:rPr lang="en-US" dirty="0" smtClean="0"/>
              <a:t>A fugitive is a person who is running away. </a:t>
            </a:r>
          </a:p>
          <a:p>
            <a:pPr marL="0" indent="0">
              <a:buNone/>
            </a:pPr>
            <a:endParaRPr lang="en-US" dirty="0" smtClean="0"/>
          </a:p>
          <a:p>
            <a:r>
              <a:rPr lang="en-US" dirty="0" smtClean="0"/>
              <a:t>The law said that slaves who had escaped to the North had to be returned to slavery. The Fugitive Slave Law also ordered citizens to help catch fugitives. Many Northerners refused to obey the law. </a:t>
            </a:r>
            <a:endParaRPr lang="en-US" dirty="0"/>
          </a:p>
        </p:txBody>
      </p:sp>
    </p:spTree>
    <p:extLst>
      <p:ext uri="{BB962C8B-B14F-4D97-AF65-F5344CB8AC3E}">
        <p14:creationId xmlns:p14="http://schemas.microsoft.com/office/powerpoint/2010/main" val="31257742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Growing Crisis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Harriet Beecher Stowe, a writer was against the Fugitive Slave Law. She wrote a story about the cruelty of slavery. </a:t>
            </a:r>
          </a:p>
          <a:p>
            <a:r>
              <a:rPr lang="en-US" dirty="0" smtClean="0"/>
              <a:t>Her book, Uncle Tom’s Cabin, sold 300,00 copies in one year. Stowe pointed out in the book that slavery was not just the South’s problem. </a:t>
            </a:r>
          </a:p>
          <a:p>
            <a:r>
              <a:rPr lang="en-US" dirty="0" smtClean="0"/>
              <a:t>Uncle Tom’s Cabin convinced many northerners that slavery was wrong. Some southerners insisted that Stowe’s picture of slavery was false. </a:t>
            </a:r>
          </a:p>
          <a:p>
            <a:r>
              <a:rPr lang="en-US" dirty="0" smtClean="0"/>
              <a:t>Arguments over the book pushed the North and the South further apart. </a:t>
            </a:r>
            <a:endParaRPr lang="en-US" dirty="0"/>
          </a:p>
        </p:txBody>
      </p:sp>
    </p:spTree>
    <p:extLst>
      <p:ext uri="{BB962C8B-B14F-4D97-AF65-F5344CB8AC3E}">
        <p14:creationId xmlns:p14="http://schemas.microsoft.com/office/powerpoint/2010/main" val="29430531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Harriet Beecher Stowe</a:t>
            </a:r>
            <a:endParaRPr lang="en-US" dirty="0"/>
          </a:p>
        </p:txBody>
      </p:sp>
      <p:sp>
        <p:nvSpPr>
          <p:cNvPr id="3" name="Content Placeholder 2"/>
          <p:cNvSpPr>
            <a:spLocks noGrp="1"/>
          </p:cNvSpPr>
          <p:nvPr>
            <p:ph sz="quarter" idx="1"/>
          </p:nvPr>
        </p:nvSpPr>
        <p:spPr/>
        <p:txBody>
          <a:bodyPr/>
          <a:lstStyle/>
          <a:p>
            <a:r>
              <a:rPr lang="en-US" dirty="0">
                <a:hlinkClick r:id="rId2"/>
              </a:rPr>
              <a:t>http://</a:t>
            </a:r>
            <a:r>
              <a:rPr lang="en-US" dirty="0" smtClean="0">
                <a:hlinkClick r:id="rId2"/>
              </a:rPr>
              <a:t>www.youtube.com/watch?v=ijFy4RjYGbQ</a:t>
            </a:r>
            <a:endParaRPr lang="en-US" dirty="0" smtClean="0"/>
          </a:p>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362200"/>
            <a:ext cx="2636218" cy="3519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9024" y="2505074"/>
            <a:ext cx="3914775" cy="3835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72924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Dred Scott</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A legal case about slavery came to Supreme Court in 1857. Dred Scott, an enslaved man from Missouri, asked the court for his freedom. </a:t>
            </a:r>
          </a:p>
          <a:p>
            <a:r>
              <a:rPr lang="en-US" dirty="0" smtClean="0"/>
              <a:t>Scott argued that he should be free because he once lived in Illinois, a free state. </a:t>
            </a:r>
          </a:p>
          <a:p>
            <a:r>
              <a:rPr lang="en-US" dirty="0" smtClean="0"/>
              <a:t>The Supreme Court disagreed, it said that enslaved people were property, and that living in a free state didn’t make them citizens. </a:t>
            </a:r>
          </a:p>
          <a:p>
            <a:r>
              <a:rPr lang="en-US" dirty="0" smtClean="0"/>
              <a:t>The Supreme Court said that the government couldn’t keep slavery out of any territory because that would prevent slave-owners from moving their property to new territories. </a:t>
            </a:r>
            <a:endParaRPr lang="en-US" dirty="0"/>
          </a:p>
        </p:txBody>
      </p:sp>
    </p:spTree>
    <p:extLst>
      <p:ext uri="{BB962C8B-B14F-4D97-AF65-F5344CB8AC3E}">
        <p14:creationId xmlns:p14="http://schemas.microsoft.com/office/powerpoint/2010/main" val="14876333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Dred Scott</a:t>
            </a:r>
            <a:endParaRPr lang="en-US" dirty="0"/>
          </a:p>
        </p:txBody>
      </p:sp>
      <p:sp>
        <p:nvSpPr>
          <p:cNvPr id="3" name="Content Placeholder 2"/>
          <p:cNvSpPr>
            <a:spLocks noGrp="1"/>
          </p:cNvSpPr>
          <p:nvPr>
            <p:ph sz="half" idx="1"/>
          </p:nvPr>
        </p:nvSpPr>
        <p:spPr/>
        <p:txBody>
          <a:bodyPr/>
          <a:lstStyle/>
          <a:p>
            <a:r>
              <a:rPr lang="en-US" dirty="0" smtClean="0"/>
              <a:t>The Dred Scott decision was a victory for slave owners. It meant that slavery had to be legal in all territories, even if most settlers didn’t want it. </a:t>
            </a:r>
          </a:p>
          <a:p>
            <a:pPr marL="0" indent="0">
              <a:buNone/>
            </a:pPr>
            <a:endParaRPr lang="en-US" dirty="0" smtClean="0"/>
          </a:p>
          <a:p>
            <a:r>
              <a:rPr lang="en-US" dirty="0" smtClean="0"/>
              <a:t>Abolitionists feared that slavery would spread over the whole country. </a:t>
            </a:r>
            <a:endParaRPr lang="en-US" dirty="0"/>
          </a:p>
        </p:txBody>
      </p:sp>
      <p:sp>
        <p:nvSpPr>
          <p:cNvPr id="4" name="Content Placeholder 3"/>
          <p:cNvSpPr>
            <a:spLocks noGrp="1"/>
          </p:cNvSpPr>
          <p:nvPr>
            <p:ph sz="half" idx="2"/>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371600"/>
            <a:ext cx="413385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69950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Brown’s Raid</a:t>
            </a:r>
            <a:endParaRPr lang="en-US" dirty="0"/>
          </a:p>
        </p:txBody>
      </p:sp>
      <p:sp>
        <p:nvSpPr>
          <p:cNvPr id="3" name="Content Placeholder 2"/>
          <p:cNvSpPr>
            <a:spLocks noGrp="1"/>
          </p:cNvSpPr>
          <p:nvPr>
            <p:ph sz="quarter" idx="1"/>
          </p:nvPr>
        </p:nvSpPr>
        <p:spPr/>
        <p:txBody>
          <a:bodyPr/>
          <a:lstStyle/>
          <a:p>
            <a:r>
              <a:rPr lang="en-US" dirty="0" smtClean="0"/>
              <a:t>An abolitionist named John Brown decided to fight against slavery on his own. In 1859, he tried to start a rebellion against slavery by attacking a US Army Post at Harpers Ferry, Virginia. </a:t>
            </a:r>
          </a:p>
          <a:p>
            <a:r>
              <a:rPr lang="en-US" dirty="0" smtClean="0"/>
              <a:t>Soldiers quickly surrounded and captured him. </a:t>
            </a:r>
          </a:p>
          <a:p>
            <a:r>
              <a:rPr lang="en-US" dirty="0" smtClean="0"/>
              <a:t>The government accused Brown of treason. He was found guilty and hanged. </a:t>
            </a:r>
          </a:p>
          <a:p>
            <a:r>
              <a:rPr lang="en-US" dirty="0" smtClean="0"/>
              <a:t>Many Northerners saw him as a hero, but Southerners saw him as a violent man. </a:t>
            </a:r>
          </a:p>
          <a:p>
            <a:r>
              <a:rPr lang="en-US" dirty="0" smtClean="0"/>
              <a:t>By 1860, the North and South were deeply divided. </a:t>
            </a:r>
            <a:endParaRPr lang="en-US" dirty="0"/>
          </a:p>
        </p:txBody>
      </p:sp>
    </p:spTree>
    <p:extLst>
      <p:ext uri="{BB962C8B-B14F-4D97-AF65-F5344CB8AC3E}">
        <p14:creationId xmlns:p14="http://schemas.microsoft.com/office/powerpoint/2010/main" val="8444682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Brown</a:t>
            </a:r>
            <a:endParaRPr lang="en-US" dirty="0"/>
          </a:p>
        </p:txBody>
      </p:sp>
      <p:sp>
        <p:nvSpPr>
          <p:cNvPr id="3" name="Content Placeholder 2"/>
          <p:cNvSpPr>
            <a:spLocks noGrp="1"/>
          </p:cNvSpPr>
          <p:nvPr>
            <p:ph sz="quarter" idx="1"/>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381000"/>
            <a:ext cx="1943100" cy="235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981200"/>
            <a:ext cx="6534150"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70" y="23949"/>
            <a:ext cx="3181769" cy="2109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3931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Talk</a:t>
            </a:r>
            <a:endParaRPr lang="en-US" dirty="0"/>
          </a:p>
        </p:txBody>
      </p:sp>
      <p:sp>
        <p:nvSpPr>
          <p:cNvPr id="3" name="Content Placeholder 2"/>
          <p:cNvSpPr>
            <a:spLocks noGrp="1"/>
          </p:cNvSpPr>
          <p:nvPr>
            <p:ph sz="quarter" idx="1"/>
          </p:nvPr>
        </p:nvSpPr>
        <p:spPr/>
        <p:txBody>
          <a:bodyPr/>
          <a:lstStyle/>
          <a:p>
            <a:r>
              <a:rPr lang="en-US" dirty="0" smtClean="0"/>
              <a:t>Why did John Brown attack Harpers Ferry?</a:t>
            </a:r>
          </a:p>
          <a:p>
            <a:r>
              <a:rPr lang="en-US" dirty="0" smtClean="0"/>
              <a:t>He wanted to start a rebellion against slavery</a:t>
            </a:r>
          </a:p>
          <a:p>
            <a:endParaRPr lang="en-US" dirty="0"/>
          </a:p>
          <a:p>
            <a:endParaRPr lang="en-US" dirty="0" smtClean="0"/>
          </a:p>
          <a:p>
            <a:r>
              <a:rPr lang="en-US" dirty="0" smtClean="0"/>
              <a:t>What effect did Harriet Beecher Stowe’s book have on the debate over slavery?</a:t>
            </a:r>
          </a:p>
          <a:p>
            <a:r>
              <a:rPr lang="en-US" dirty="0" smtClean="0"/>
              <a:t>Her book made many northerners oppose slavery more than before and angered many southerners. </a:t>
            </a:r>
            <a:endParaRPr lang="en-US" dirty="0"/>
          </a:p>
        </p:txBody>
      </p:sp>
    </p:spTree>
    <p:extLst>
      <p:ext uri="{BB962C8B-B14F-4D97-AF65-F5344CB8AC3E}">
        <p14:creationId xmlns:p14="http://schemas.microsoft.com/office/powerpoint/2010/main" val="2077901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nodeType="clickEffect">
                                  <p:stCondLst>
                                    <p:cond delay="0"/>
                                  </p:stCondLst>
                                  <p:childTnLst>
                                    <p:animClr clrSpc="hsl" dir="cw">
                                      <p:cBhvr override="childStyle">
                                        <p:cTn id="6" dur="500" fill="hold"/>
                                        <p:tgtEl>
                                          <p:spTgt spid="3">
                                            <p:txEl>
                                              <p:pRg st="1" end="1"/>
                                            </p:txEl>
                                          </p:spTgt>
                                        </p:tgtEl>
                                        <p:attrNameLst>
                                          <p:attrName>style.color</p:attrName>
                                        </p:attrNameLst>
                                      </p:cBhvr>
                                      <p:by>
                                        <p:hsl h="0" s="12549" l="25098"/>
                                      </p:by>
                                    </p:animClr>
                                    <p:animClr clrSpc="hsl" dir="cw">
                                      <p:cBhvr>
                                        <p:cTn id="7" dur="500" fill="hold"/>
                                        <p:tgtEl>
                                          <p:spTgt spid="3">
                                            <p:txEl>
                                              <p:pRg st="1" end="1"/>
                                            </p:txEl>
                                          </p:spTgt>
                                        </p:tgtEl>
                                        <p:attrNameLst>
                                          <p:attrName>fillcolor</p:attrName>
                                        </p:attrNameLst>
                                      </p:cBhvr>
                                      <p:by>
                                        <p:hsl h="0" s="12549" l="25098"/>
                                      </p:by>
                                    </p:animClr>
                                    <p:animClr clrSpc="hsl" dir="cw">
                                      <p:cBhvr>
                                        <p:cTn id="8" dur="500" fill="hold"/>
                                        <p:tgtEl>
                                          <p:spTgt spid="3">
                                            <p:txEl>
                                              <p:pRg st="1" end="1"/>
                                            </p:txEl>
                                          </p:spTgt>
                                        </p:tgtEl>
                                        <p:attrNameLst>
                                          <p:attrName>stroke.color</p:attrName>
                                        </p:attrNameLst>
                                      </p:cBhvr>
                                      <p:by>
                                        <p:hsl h="0" s="12549" l="25098"/>
                                      </p:by>
                                    </p:animClr>
                                    <p:set>
                                      <p:cBhvr>
                                        <p:cTn id="9" dur="500" fill="hold"/>
                                        <p:tgtEl>
                                          <p:spTgt spid="3">
                                            <p:txEl>
                                              <p:pRg st="1" end="1"/>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wipe(down)">
                                      <p:cBhvr>
                                        <p:cTn id="14" dur="580">
                                          <p:stCondLst>
                                            <p:cond delay="0"/>
                                          </p:stCondLst>
                                        </p:cTn>
                                        <p:tgtEl>
                                          <p:spTgt spid="3">
                                            <p:txEl>
                                              <p:pRg st="5" end="5"/>
                                            </p:txEl>
                                          </p:spTgt>
                                        </p:tgtEl>
                                      </p:cBhvr>
                                    </p:animEffect>
                                    <p:anim calcmode="lin" valueType="num">
                                      <p:cBhvr>
                                        <p:cTn id="15"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5" end="5"/>
                                            </p:txEl>
                                          </p:spTgt>
                                        </p:tgtEl>
                                      </p:cBhvr>
                                      <p:to x="100000" y="60000"/>
                                    </p:animScale>
                                    <p:animScale>
                                      <p:cBhvr>
                                        <p:cTn id="21" dur="166" decel="50000">
                                          <p:stCondLst>
                                            <p:cond delay="676"/>
                                          </p:stCondLst>
                                        </p:cTn>
                                        <p:tgtEl>
                                          <p:spTgt spid="3">
                                            <p:txEl>
                                              <p:pRg st="5" end="5"/>
                                            </p:txEl>
                                          </p:spTgt>
                                        </p:tgtEl>
                                      </p:cBhvr>
                                      <p:to x="100000" y="100000"/>
                                    </p:animScale>
                                    <p:animScale>
                                      <p:cBhvr>
                                        <p:cTn id="22" dur="26">
                                          <p:stCondLst>
                                            <p:cond delay="1312"/>
                                          </p:stCondLst>
                                        </p:cTn>
                                        <p:tgtEl>
                                          <p:spTgt spid="3">
                                            <p:txEl>
                                              <p:pRg st="5" end="5"/>
                                            </p:txEl>
                                          </p:spTgt>
                                        </p:tgtEl>
                                      </p:cBhvr>
                                      <p:to x="100000" y="80000"/>
                                    </p:animScale>
                                    <p:animScale>
                                      <p:cBhvr>
                                        <p:cTn id="23" dur="166" decel="50000">
                                          <p:stCondLst>
                                            <p:cond delay="1338"/>
                                          </p:stCondLst>
                                        </p:cTn>
                                        <p:tgtEl>
                                          <p:spTgt spid="3">
                                            <p:txEl>
                                              <p:pRg st="5" end="5"/>
                                            </p:txEl>
                                          </p:spTgt>
                                        </p:tgtEl>
                                      </p:cBhvr>
                                      <p:to x="100000" y="100000"/>
                                    </p:animScale>
                                    <p:animScale>
                                      <p:cBhvr>
                                        <p:cTn id="24" dur="26">
                                          <p:stCondLst>
                                            <p:cond delay="1642"/>
                                          </p:stCondLst>
                                        </p:cTn>
                                        <p:tgtEl>
                                          <p:spTgt spid="3">
                                            <p:txEl>
                                              <p:pRg st="5" end="5"/>
                                            </p:txEl>
                                          </p:spTgt>
                                        </p:tgtEl>
                                      </p:cBhvr>
                                      <p:to x="100000" y="90000"/>
                                    </p:animScale>
                                    <p:animScale>
                                      <p:cBhvr>
                                        <p:cTn id="25" dur="166" decel="50000">
                                          <p:stCondLst>
                                            <p:cond delay="1668"/>
                                          </p:stCondLst>
                                        </p:cTn>
                                        <p:tgtEl>
                                          <p:spTgt spid="3">
                                            <p:txEl>
                                              <p:pRg st="5" end="5"/>
                                            </p:txEl>
                                          </p:spTgt>
                                        </p:tgtEl>
                                      </p:cBhvr>
                                      <p:to x="100000" y="100000"/>
                                    </p:animScale>
                                    <p:animScale>
                                      <p:cBhvr>
                                        <p:cTn id="26" dur="26">
                                          <p:stCondLst>
                                            <p:cond delay="1808"/>
                                          </p:stCondLst>
                                        </p:cTn>
                                        <p:tgtEl>
                                          <p:spTgt spid="3">
                                            <p:txEl>
                                              <p:pRg st="5" end="5"/>
                                            </p:txEl>
                                          </p:spTgt>
                                        </p:tgtEl>
                                      </p:cBhvr>
                                      <p:to x="100000" y="95000"/>
                                    </p:animScale>
                                    <p:animScale>
                                      <p:cBhvr>
                                        <p:cTn id="27"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Vocabulary Preview</a:t>
            </a:r>
            <a:endParaRPr lang="en-US" dirty="0"/>
          </a:p>
        </p:txBody>
      </p:sp>
      <p:sp>
        <p:nvSpPr>
          <p:cNvPr id="2" name="Content Placeholder 1"/>
          <p:cNvSpPr>
            <a:spLocks noGrp="1"/>
          </p:cNvSpPr>
          <p:nvPr>
            <p:ph sz="quarter" idx="1"/>
          </p:nvPr>
        </p:nvSpPr>
        <p:spPr/>
        <p:txBody>
          <a:bodyPr/>
          <a:lstStyle/>
          <a:p>
            <a:r>
              <a:rPr lang="en-US" dirty="0" smtClean="0"/>
              <a:t>Slave state: permitted slavery</a:t>
            </a:r>
          </a:p>
          <a:p>
            <a:pPr marL="0" indent="0">
              <a:buNone/>
            </a:pPr>
            <a:endParaRPr lang="en-US" dirty="0" smtClean="0"/>
          </a:p>
          <a:p>
            <a:r>
              <a:rPr lang="en-US" dirty="0" smtClean="0"/>
              <a:t>Free state: did not permit slavery</a:t>
            </a:r>
          </a:p>
          <a:p>
            <a:pPr marL="0" indent="0">
              <a:buNone/>
            </a:pPr>
            <a:endParaRPr lang="en-US" dirty="0" smtClean="0"/>
          </a:p>
          <a:p>
            <a:r>
              <a:rPr lang="en-US" dirty="0" smtClean="0"/>
              <a:t>Union: another name for the </a:t>
            </a:r>
            <a:r>
              <a:rPr lang="en-US" dirty="0"/>
              <a:t>U</a:t>
            </a:r>
            <a:r>
              <a:rPr lang="en-US" dirty="0" smtClean="0"/>
              <a:t>nited States</a:t>
            </a:r>
          </a:p>
          <a:p>
            <a:pPr marL="0" indent="0">
              <a:buNone/>
            </a:pPr>
            <a:endParaRPr lang="en-US" dirty="0" smtClean="0"/>
          </a:p>
          <a:p>
            <a:r>
              <a:rPr lang="en-US" dirty="0" smtClean="0"/>
              <a:t>Popular Sovereignty: the right of people to make political decisions themselves</a:t>
            </a:r>
          </a:p>
        </p:txBody>
      </p:sp>
    </p:spTree>
    <p:extLst>
      <p:ext uri="{BB962C8B-B14F-4D97-AF65-F5344CB8AC3E}">
        <p14:creationId xmlns:p14="http://schemas.microsoft.com/office/powerpoint/2010/main" val="30715659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 “A Troubling Law”</a:t>
            </a:r>
            <a:endParaRPr lang="en-US" dirty="0"/>
          </a:p>
        </p:txBody>
      </p:sp>
      <p:sp>
        <p:nvSpPr>
          <p:cNvPr id="3" name="Content Placeholder 2"/>
          <p:cNvSpPr>
            <a:spLocks noGrp="1"/>
          </p:cNvSpPr>
          <p:nvPr>
            <p:ph sz="quarter" idx="1"/>
          </p:nvPr>
        </p:nvSpPr>
        <p:spPr/>
        <p:txBody>
          <a:bodyPr/>
          <a:lstStyle/>
          <a:p>
            <a:r>
              <a:rPr lang="en-US" dirty="0" smtClean="0"/>
              <a:t>Pg. 160</a:t>
            </a:r>
          </a:p>
          <a:p>
            <a:endParaRPr lang="en-US" dirty="0"/>
          </a:p>
          <a:p>
            <a:r>
              <a:rPr lang="en-US" dirty="0" smtClean="0"/>
              <a:t>While reading make predictions about each character’s feelings about the Fugitive Slave Law. </a:t>
            </a:r>
          </a:p>
          <a:p>
            <a:endParaRPr lang="en-US" dirty="0"/>
          </a:p>
        </p:txBody>
      </p:sp>
    </p:spTree>
    <p:extLst>
      <p:ext uri="{BB962C8B-B14F-4D97-AF65-F5344CB8AC3E}">
        <p14:creationId xmlns:p14="http://schemas.microsoft.com/office/powerpoint/2010/main" val="535619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 on What you Know</a:t>
            </a:r>
            <a:endParaRPr lang="en-US" dirty="0"/>
          </a:p>
        </p:txBody>
      </p:sp>
      <p:sp>
        <p:nvSpPr>
          <p:cNvPr id="3" name="Content Placeholder 2"/>
          <p:cNvSpPr>
            <a:spLocks noGrp="1"/>
          </p:cNvSpPr>
          <p:nvPr>
            <p:ph sz="quarter" idx="1"/>
          </p:nvPr>
        </p:nvSpPr>
        <p:spPr/>
        <p:txBody>
          <a:bodyPr/>
          <a:lstStyle/>
          <a:p>
            <a:r>
              <a:rPr lang="en-US" dirty="0" smtClean="0"/>
              <a:t>In order to solve a disagreement, you give a little to get something back. This is known as a compromise. </a:t>
            </a:r>
          </a:p>
          <a:p>
            <a:endParaRPr lang="en-US" dirty="0" smtClean="0"/>
          </a:p>
          <a:p>
            <a:r>
              <a:rPr lang="en-US" dirty="0" smtClean="0"/>
              <a:t>During the 1800s, Congress (law makers) made several compromises over slavery in order to keep the country together. </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973286"/>
            <a:ext cx="2238375" cy="2535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3510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Would Slavery Spread?</a:t>
            </a:r>
            <a:endParaRPr lang="en-US" dirty="0"/>
          </a:p>
        </p:txBody>
      </p:sp>
      <p:sp>
        <p:nvSpPr>
          <p:cNvPr id="3" name="Content Placeholder 2"/>
          <p:cNvSpPr>
            <a:spLocks noGrp="1"/>
          </p:cNvSpPr>
          <p:nvPr>
            <p:ph sz="quarter" idx="1"/>
          </p:nvPr>
        </p:nvSpPr>
        <p:spPr/>
        <p:txBody>
          <a:bodyPr/>
          <a:lstStyle/>
          <a:p>
            <a:r>
              <a:rPr lang="en-US" dirty="0" smtClean="0"/>
              <a:t>The US grew in the 1800s. The Louisiana Purchase and the Mexican War had opened new lands to settlers. </a:t>
            </a:r>
          </a:p>
          <a:p>
            <a:r>
              <a:rPr lang="en-US" dirty="0" smtClean="0"/>
              <a:t>Congress set up governments for these news lands and some regions became territories.</a:t>
            </a:r>
          </a:p>
          <a:p>
            <a:r>
              <a:rPr lang="en-US" dirty="0" smtClean="0"/>
              <a:t>When a territory’s population became large enough, it could become a state. </a:t>
            </a:r>
          </a:p>
          <a:p>
            <a:r>
              <a:rPr lang="en-US" dirty="0" smtClean="0"/>
              <a:t>Congress then needed to decide whether to allow slavery in each territory. </a:t>
            </a:r>
            <a:endParaRPr lang="en-US" dirty="0"/>
          </a:p>
        </p:txBody>
      </p:sp>
    </p:spTree>
    <p:extLst>
      <p:ext uri="{BB962C8B-B14F-4D97-AF65-F5344CB8AC3E}">
        <p14:creationId xmlns:p14="http://schemas.microsoft.com/office/powerpoint/2010/main" val="10332763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Slave State or Free State?</a:t>
            </a:r>
            <a:endParaRPr lang="en-US" dirty="0"/>
          </a:p>
        </p:txBody>
      </p:sp>
      <p:sp>
        <p:nvSpPr>
          <p:cNvPr id="3" name="Content Placeholder 2"/>
          <p:cNvSpPr>
            <a:spLocks noGrp="1"/>
          </p:cNvSpPr>
          <p:nvPr>
            <p:ph sz="quarter" idx="1"/>
          </p:nvPr>
        </p:nvSpPr>
        <p:spPr/>
        <p:txBody>
          <a:bodyPr/>
          <a:lstStyle/>
          <a:p>
            <a:r>
              <a:rPr lang="en-US" dirty="0" smtClean="0"/>
              <a:t>Territories that allowed slavery became known as slave states. A slave state permitted slavery. </a:t>
            </a:r>
          </a:p>
          <a:p>
            <a:r>
              <a:rPr lang="en-US" dirty="0" smtClean="0"/>
              <a:t>Territories where slavery was illegal was known as a free state. Free states did not permit slavery. </a:t>
            </a:r>
          </a:p>
          <a:p>
            <a:r>
              <a:rPr lang="en-US" dirty="0" smtClean="0"/>
              <a:t>For a time, Congress tried to keep an equal number of free and slave states. </a:t>
            </a:r>
            <a:endParaRPr lang="en-US" dirty="0"/>
          </a:p>
        </p:txBody>
      </p:sp>
    </p:spTree>
    <p:extLst>
      <p:ext uri="{BB962C8B-B14F-4D97-AF65-F5344CB8AC3E}">
        <p14:creationId xmlns:p14="http://schemas.microsoft.com/office/powerpoint/2010/main" val="33050839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Compromises in Congress </a:t>
            </a:r>
            <a:endParaRPr lang="en-US" dirty="0"/>
          </a:p>
        </p:txBody>
      </p:sp>
      <p:sp>
        <p:nvSpPr>
          <p:cNvPr id="3" name="Content Placeholder 2"/>
          <p:cNvSpPr>
            <a:spLocks noGrp="1"/>
          </p:cNvSpPr>
          <p:nvPr>
            <p:ph sz="quarter" idx="1"/>
          </p:nvPr>
        </p:nvSpPr>
        <p:spPr/>
        <p:txBody>
          <a:bodyPr/>
          <a:lstStyle/>
          <a:p>
            <a:r>
              <a:rPr lang="en-US" dirty="0" smtClean="0"/>
              <a:t>During the first part of the 1800s, Congress argued over which territories would have slavery. </a:t>
            </a:r>
          </a:p>
          <a:p>
            <a:r>
              <a:rPr lang="en-US" dirty="0" smtClean="0"/>
              <a:t>Northerners wanted free states to have a majority of representative in Congress, so they could pass laws against slavery. </a:t>
            </a:r>
          </a:p>
          <a:p>
            <a:r>
              <a:rPr lang="en-US" dirty="0" smtClean="0"/>
              <a:t>Southerners wanted the opposite and more slave states. </a:t>
            </a:r>
            <a:endParaRPr lang="en-US" dirty="0"/>
          </a:p>
        </p:txBody>
      </p:sp>
    </p:spTree>
    <p:extLst>
      <p:ext uri="{BB962C8B-B14F-4D97-AF65-F5344CB8AC3E}">
        <p14:creationId xmlns:p14="http://schemas.microsoft.com/office/powerpoint/2010/main" val="20269318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143000"/>
          </a:xfrm>
        </p:spPr>
        <p:txBody>
          <a:bodyPr>
            <a:normAutofit/>
          </a:bodyPr>
          <a:lstStyle/>
          <a:p>
            <a:r>
              <a:rPr lang="en-US" dirty="0">
                <a:hlinkClick r:id="rId2"/>
              </a:rPr>
              <a:t>Compromises in Congress </a:t>
            </a:r>
            <a:r>
              <a:rPr lang="en-US" dirty="0" smtClean="0"/>
              <a:t/>
            </a:r>
            <a:br>
              <a:rPr lang="en-US" dirty="0" smtClean="0"/>
            </a:br>
            <a:r>
              <a:rPr lang="en-US" dirty="0" smtClean="0"/>
              <a:t>*also watch the video right below this one</a:t>
            </a:r>
            <a:endParaRPr lang="en-US" dirty="0"/>
          </a:p>
        </p:txBody>
      </p:sp>
      <p:sp>
        <p:nvSpPr>
          <p:cNvPr id="3" name="Content Placeholder 2"/>
          <p:cNvSpPr>
            <a:spLocks noGrp="1"/>
          </p:cNvSpPr>
          <p:nvPr>
            <p:ph sz="quarter" idx="1"/>
          </p:nvPr>
        </p:nvSpPr>
        <p:spPr/>
        <p:txBody>
          <a:bodyPr/>
          <a:lstStyle/>
          <a:p>
            <a:r>
              <a:rPr lang="en-US" dirty="0" smtClean="0"/>
              <a:t>Missouri wanted to join the Union as a slave state. Union=another name for the US. </a:t>
            </a:r>
          </a:p>
          <a:p>
            <a:r>
              <a:rPr lang="en-US" dirty="0" smtClean="0"/>
              <a:t>To satisfy both sides, Congress created the Missouri Compromise of 1820. It accepted Missouri as a slave state and Maine as a free state. </a:t>
            </a:r>
            <a:endParaRPr lang="en-US" dirty="0"/>
          </a:p>
          <a:p>
            <a:r>
              <a:rPr lang="en-US" dirty="0" smtClean="0"/>
              <a:t>Congress made an invisible line across the rest of the territories. Only territories south of that line would allow slavery. </a:t>
            </a:r>
          </a:p>
          <a:p>
            <a:r>
              <a:rPr lang="en-US" dirty="0" smtClean="0"/>
              <a:t>Congress continued to debate the spread of slavery into new territories. </a:t>
            </a:r>
            <a:endParaRPr lang="en-US" dirty="0"/>
          </a:p>
        </p:txBody>
      </p:sp>
    </p:spTree>
    <p:extLst>
      <p:ext uri="{BB962C8B-B14F-4D97-AF65-F5344CB8AC3E}">
        <p14:creationId xmlns:p14="http://schemas.microsoft.com/office/powerpoint/2010/main" val="34183628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8600"/>
            <a:ext cx="4419600" cy="758825"/>
          </a:xfrm>
        </p:spPr>
        <p:txBody>
          <a:bodyPr/>
          <a:lstStyle/>
          <a:p>
            <a:r>
              <a:rPr lang="en-US" dirty="0" smtClean="0"/>
              <a:t>More Compromises</a:t>
            </a:r>
            <a:endParaRPr lang="en-US" dirty="0"/>
          </a:p>
        </p:txBody>
      </p:sp>
      <p:sp>
        <p:nvSpPr>
          <p:cNvPr id="3" name="Content Placeholder 2"/>
          <p:cNvSpPr>
            <a:spLocks noGrp="1"/>
          </p:cNvSpPr>
          <p:nvPr>
            <p:ph sz="half" idx="4294967295"/>
          </p:nvPr>
        </p:nvSpPr>
        <p:spPr>
          <a:xfrm>
            <a:off x="0" y="914400"/>
            <a:ext cx="8991600" cy="1828800"/>
          </a:xfrm>
        </p:spPr>
        <p:txBody>
          <a:bodyPr>
            <a:normAutofit fontScale="70000" lnSpcReduction="20000"/>
          </a:bodyPr>
          <a:lstStyle/>
          <a:p>
            <a:r>
              <a:rPr lang="en-US" dirty="0" smtClean="0"/>
              <a:t>In the Compromise of 1850, Congress allowed settlers in some territories to make the decisions for themselves. The right of people to make political decisions for themselves was called popular sovereignty. </a:t>
            </a:r>
            <a:endParaRPr lang="en-US" dirty="0"/>
          </a:p>
          <a:p>
            <a:r>
              <a:rPr lang="en-US" dirty="0" smtClean="0"/>
              <a:t>In 1854, Congress passed the Kanas Nebraska Act. This law gave popular sovereignty to the Kanas and Nebraska territories. </a:t>
            </a:r>
          </a:p>
          <a:p>
            <a:r>
              <a:rPr lang="en-US" dirty="0" smtClean="0"/>
              <a:t>Abolitionists opposed the act because it allowed slavery north of the line created during the Missouri </a:t>
            </a:r>
            <a:r>
              <a:rPr lang="en-US" dirty="0"/>
              <a:t>C</a:t>
            </a:r>
            <a:r>
              <a:rPr lang="en-US" dirty="0" smtClean="0"/>
              <a:t>ompromise. </a:t>
            </a:r>
            <a:endParaRPr lang="en-US" dirty="0"/>
          </a:p>
        </p:txBody>
      </p:sp>
      <p:pic>
        <p:nvPicPr>
          <p:cNvPr id="2050" name="Picture 2">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 y="2684547"/>
            <a:ext cx="4800600" cy="4166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087983" y="2921348"/>
            <a:ext cx="3810000" cy="923330"/>
          </a:xfrm>
          <a:prstGeom prst="rect">
            <a:avLst/>
          </a:prstGeom>
          <a:noFill/>
        </p:spPr>
        <p:txBody>
          <a:bodyPr wrap="square" rtlCol="0">
            <a:spAutoFit/>
          </a:bodyPr>
          <a:lstStyle/>
          <a:p>
            <a:r>
              <a:rPr lang="en-US" dirty="0" smtClean="0"/>
              <a:t>Click the map for a bigger view </a:t>
            </a:r>
            <a:endParaRPr lang="en-US" dirty="0"/>
          </a:p>
          <a:p>
            <a:endParaRPr lang="en-US" dirty="0" smtClean="0"/>
          </a:p>
          <a:p>
            <a:endParaRPr lang="en-US" dirty="0"/>
          </a:p>
        </p:txBody>
      </p:sp>
    </p:spTree>
    <p:extLst>
      <p:ext uri="{BB962C8B-B14F-4D97-AF65-F5344CB8AC3E}">
        <p14:creationId xmlns:p14="http://schemas.microsoft.com/office/powerpoint/2010/main" val="10198436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Compromises</a:t>
            </a:r>
            <a:endParaRPr lang="en-US" dirty="0"/>
          </a:p>
        </p:txBody>
      </p:sp>
      <p:sp>
        <p:nvSpPr>
          <p:cNvPr id="3" name="Content Placeholder 2"/>
          <p:cNvSpPr>
            <a:spLocks noGrp="1"/>
          </p:cNvSpPr>
          <p:nvPr>
            <p:ph sz="quarter" idx="1"/>
          </p:nvPr>
        </p:nvSpPr>
        <p:spPr/>
        <p:txBody>
          <a:bodyPr/>
          <a:lstStyle/>
          <a:p>
            <a:r>
              <a:rPr lang="en-US" dirty="0" smtClean="0"/>
              <a:t>Settlers supporting and opposing slavery rushed into Kanas. Both sides wanted to win the vote on whether to allow slavery. </a:t>
            </a:r>
            <a:endParaRPr lang="en-US" dirty="0"/>
          </a:p>
          <a:p>
            <a:r>
              <a:rPr lang="en-US" dirty="0" smtClean="0"/>
              <a:t>Soon the two sides fought for control of the territory. In 1861, Kanas joined the Union as a free state. </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671" y="3962400"/>
            <a:ext cx="3155823"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038600" y="4419600"/>
            <a:ext cx="2895600" cy="1754326"/>
          </a:xfrm>
          <a:prstGeom prst="rect">
            <a:avLst/>
          </a:prstGeom>
          <a:noFill/>
        </p:spPr>
        <p:txBody>
          <a:bodyPr wrap="square" rtlCol="0">
            <a:spAutoFit/>
          </a:bodyPr>
          <a:lstStyle/>
          <a:p>
            <a:r>
              <a:rPr lang="en-US" dirty="0" smtClean="0"/>
              <a:t>Henry Clay was known as the Great Compromiser. Kentucky senator tried to keep arguments over slavery from dividing the nation.</a:t>
            </a:r>
            <a:endParaRPr lang="en-US" dirty="0"/>
          </a:p>
        </p:txBody>
      </p:sp>
    </p:spTree>
    <p:extLst>
      <p:ext uri="{BB962C8B-B14F-4D97-AF65-F5344CB8AC3E}">
        <p14:creationId xmlns:p14="http://schemas.microsoft.com/office/powerpoint/2010/main" val="27497663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141</TotalTime>
  <Words>1024</Words>
  <Application>Microsoft Office PowerPoint</Application>
  <PresentationFormat>On-screen Show (4:3)</PresentationFormat>
  <Paragraphs>89</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Civic</vt:lpstr>
      <vt:lpstr>Chapter 5 Lesson 3 “Compromise and Conflict”</vt:lpstr>
      <vt:lpstr>Vocabulary Preview</vt:lpstr>
      <vt:lpstr>Build on What you Know</vt:lpstr>
      <vt:lpstr>Would Slavery Spread?</vt:lpstr>
      <vt:lpstr>Slave State or Free State?</vt:lpstr>
      <vt:lpstr>Compromises in Congress </vt:lpstr>
      <vt:lpstr>Compromises in Congress  *also watch the video right below this one</vt:lpstr>
      <vt:lpstr>More Compromises</vt:lpstr>
      <vt:lpstr>More Compromises</vt:lpstr>
      <vt:lpstr>Free and Slave States</vt:lpstr>
      <vt:lpstr>Table Talk</vt:lpstr>
      <vt:lpstr>Growing Crisis</vt:lpstr>
      <vt:lpstr>Growing Crisis</vt:lpstr>
      <vt:lpstr>Harriet Beecher Stowe</vt:lpstr>
      <vt:lpstr>Dred Scott</vt:lpstr>
      <vt:lpstr>Dred Scott</vt:lpstr>
      <vt:lpstr>John Brown’s Raid</vt:lpstr>
      <vt:lpstr>John Brown</vt:lpstr>
      <vt:lpstr>Table Talk</vt:lpstr>
      <vt:lpstr>Read “A Troubling Law”</vt:lpstr>
    </vt:vector>
  </TitlesOfParts>
  <Company>FCSS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 Lesson 3 “Compromise and Conflict”</dc:title>
  <dc:creator>Windows User</dc:creator>
  <cp:lastModifiedBy>Windows User</cp:lastModifiedBy>
  <cp:revision>9</cp:revision>
  <dcterms:created xsi:type="dcterms:W3CDTF">2013-09-02T20:55:31Z</dcterms:created>
  <dcterms:modified xsi:type="dcterms:W3CDTF">2013-09-03T13:19:41Z</dcterms:modified>
</cp:coreProperties>
</file>