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6" r:id="rId18"/>
    <p:sldId id="272" r:id="rId19"/>
    <p:sldId id="273"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44" y="-90"/>
      </p:cViewPr>
      <p:guideLst>
        <p:guide orient="horz" pos="2160"/>
        <p:guide pos="2880"/>
      </p:guideLst>
    </p:cSldViewPr>
  </p:slideViewPr>
  <p:notesTextViewPr>
    <p:cViewPr>
      <p:scale>
        <a:sx n="1" d="1"/>
        <a:sy n="1" d="1"/>
      </p:scale>
      <p:origin x="0" y="0"/>
    </p:cViewPr>
  </p:notesTextViewPr>
  <p:sorterViewPr>
    <p:cViewPr>
      <p:scale>
        <a:sx n="100" d="100"/>
        <a:sy n="100" d="100"/>
      </p:scale>
      <p:origin x="0" y="1644"/>
    </p:cViewPr>
  </p:sorterViewPr>
  <p:notesViewPr>
    <p:cSldViewPr>
      <p:cViewPr varScale="1">
        <p:scale>
          <a:sx n="59" d="100"/>
          <a:sy n="59"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A9D7F-B7D3-4766-8948-F40B3A4A9D5F}" type="datetimeFigureOut">
              <a:rPr lang="en-US" smtClean="0"/>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17E99-A719-4872-A7D2-5B0BA7C05A4C}" type="slidenum">
              <a:rPr lang="en-US" smtClean="0"/>
              <a:t>‹#›</a:t>
            </a:fld>
            <a:endParaRPr lang="en-US"/>
          </a:p>
        </p:txBody>
      </p:sp>
    </p:spTree>
    <p:extLst>
      <p:ext uri="{BB962C8B-B14F-4D97-AF65-F5344CB8AC3E}">
        <p14:creationId xmlns:p14="http://schemas.microsoft.com/office/powerpoint/2010/main" val="3863565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217E99-A719-4872-A7D2-5B0BA7C05A4C}" type="slidenum">
              <a:rPr lang="en-US" smtClean="0"/>
              <a:t>13</a:t>
            </a:fld>
            <a:endParaRPr lang="en-US"/>
          </a:p>
        </p:txBody>
      </p:sp>
    </p:spTree>
    <p:extLst>
      <p:ext uri="{BB962C8B-B14F-4D97-AF65-F5344CB8AC3E}">
        <p14:creationId xmlns:p14="http://schemas.microsoft.com/office/powerpoint/2010/main" val="3671643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217E99-A719-4872-A7D2-5B0BA7C05A4C}" type="slidenum">
              <a:rPr lang="en-US" smtClean="0"/>
              <a:t>15</a:t>
            </a:fld>
            <a:endParaRPr lang="en-US"/>
          </a:p>
        </p:txBody>
      </p:sp>
    </p:spTree>
    <p:extLst>
      <p:ext uri="{BB962C8B-B14F-4D97-AF65-F5344CB8AC3E}">
        <p14:creationId xmlns:p14="http://schemas.microsoft.com/office/powerpoint/2010/main" val="1214736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DF67150-AF32-4774-BD46-B575592979CD}" type="datetimeFigureOut">
              <a:rPr lang="en-US" smtClean="0"/>
              <a:t>9/5/2013</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F5A888-A73D-4E81-83B5-1D74B714B5F0}"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67150-AF32-4774-BD46-B575592979CD}"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5A888-A73D-4E81-83B5-1D74B714B5F0}"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67150-AF32-4774-BD46-B575592979CD}"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5A888-A73D-4E81-83B5-1D74B714B5F0}"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F67150-AF32-4774-BD46-B575592979CD}"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5A888-A73D-4E81-83B5-1D74B714B5F0}"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F67150-AF32-4774-BD46-B575592979CD}" type="datetimeFigureOut">
              <a:rPr lang="en-US" smtClean="0"/>
              <a:t>9/5/2013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F5A888-A73D-4E81-83B5-1D74B714B5F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DF67150-AF32-4774-BD46-B575592979CD}"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5A888-A73D-4E81-83B5-1D74B714B5F0}"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F67150-AF32-4774-BD46-B575592979CD}" type="datetimeFigureOut">
              <a:rPr lang="en-US" smtClean="0"/>
              <a:t>9/5/2013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F5A888-A73D-4E81-83B5-1D74B714B5F0}"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F67150-AF32-4774-BD46-B575592979CD}" type="datetimeFigureOut">
              <a:rPr lang="en-US" smtClean="0"/>
              <a:t>9/5/2013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F5A888-A73D-4E81-83B5-1D74B714B5F0}"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F67150-AF32-4774-BD46-B575592979CD}" type="datetimeFigureOut">
              <a:rPr lang="en-US" smtClean="0"/>
              <a:t>9/5/2013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F5A888-A73D-4E81-83B5-1D74B714B5F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67150-AF32-4774-BD46-B575592979CD}"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5A888-A73D-4E81-83B5-1D74B714B5F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F67150-AF32-4774-BD46-B575592979CD}" type="datetimeFigureOut">
              <a:rPr lang="en-US" smtClean="0"/>
              <a:t>9/5/2013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F5A888-A73D-4E81-83B5-1D74B714B5F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DF67150-AF32-4774-BD46-B575592979CD}" type="datetimeFigureOut">
              <a:rPr lang="en-US" smtClean="0"/>
              <a:t>9/5/2013</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FF5A888-A73D-4E81-83B5-1D74B714B5F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brainpop.com/socialstudies/freemovies/civilwa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brainpop.com/socialstudies/ushistory/civilwarcauses/preview.we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rainpop.com/socialstudies/famoushistoricalfigures/abrahamlincoln/preview.weml" TargetMode="External"/><Relationship Id="rId1" Type="http://schemas.openxmlformats.org/officeDocument/2006/relationships/slideLayout" Target="../slideLayouts/slideLayout2.xml"/><Relationship Id="rId6" Type="http://schemas.openxmlformats.org/officeDocument/2006/relationships/hyperlink" Target="http://app.discoveryeducation.com/search?Ntt=abraham+lincoln&amp;N=18341"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5 Lesson 4</a:t>
            </a:r>
            <a:br>
              <a:rPr lang="en-US" dirty="0" smtClean="0"/>
            </a:br>
            <a:r>
              <a:rPr lang="en-US" dirty="0" smtClean="0"/>
              <a:t>Civil War Begins</a:t>
            </a:r>
            <a:endParaRPr lang="en-US" dirty="0"/>
          </a:p>
        </p:txBody>
      </p:sp>
      <p:sp>
        <p:nvSpPr>
          <p:cNvPr id="3" name="Subtitle 2"/>
          <p:cNvSpPr>
            <a:spLocks noGrp="1"/>
          </p:cNvSpPr>
          <p:nvPr>
            <p:ph type="subTitle" idx="1"/>
          </p:nvPr>
        </p:nvSpPr>
        <p:spPr/>
        <p:txBody>
          <a:bodyPr/>
          <a:lstStyle/>
          <a:p>
            <a:r>
              <a:rPr lang="en-US" dirty="0" smtClean="0"/>
              <a:t>EQ: What were the events that led to the secession of the Confederate states?</a:t>
            </a:r>
            <a:endParaRPr lang="en-US" dirty="0"/>
          </a:p>
        </p:txBody>
      </p:sp>
    </p:spTree>
    <p:extLst>
      <p:ext uri="{BB962C8B-B14F-4D97-AF65-F5344CB8AC3E}">
        <p14:creationId xmlns:p14="http://schemas.microsoft.com/office/powerpoint/2010/main" val="16303762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8491" y="570156"/>
            <a:ext cx="2969110" cy="1054250"/>
          </a:xfrm>
        </p:spPr>
        <p:txBody>
          <a:bodyPr/>
          <a:lstStyle/>
          <a:p>
            <a:r>
              <a:rPr lang="en-US" dirty="0" smtClean="0"/>
              <a:t>Debate</a:t>
            </a:r>
            <a:endParaRPr lang="en-US" dirty="0"/>
          </a:p>
        </p:txBody>
      </p:sp>
      <p:sp>
        <p:nvSpPr>
          <p:cNvPr id="5" name="Content Placeholder 4"/>
          <p:cNvSpPr>
            <a:spLocks noGrp="1"/>
          </p:cNvSpPr>
          <p:nvPr>
            <p:ph sz="quarter" idx="13"/>
          </p:nvPr>
        </p:nvSpPr>
        <p:spPr/>
        <p:txBody>
          <a:bodyPr/>
          <a:lstStyle/>
          <a:p>
            <a:r>
              <a:rPr lang="en-US" sz="3200" b="1" u="sng" dirty="0" smtClean="0"/>
              <a:t>Douglas</a:t>
            </a:r>
          </a:p>
          <a:p>
            <a:r>
              <a:rPr lang="en-US" dirty="0" smtClean="0"/>
              <a:t>Wanted popular sovereignty </a:t>
            </a:r>
          </a:p>
          <a:p>
            <a:r>
              <a:rPr lang="en-US" dirty="0" smtClean="0"/>
              <a:t>Wanted slavery</a:t>
            </a:r>
          </a:p>
          <a:p>
            <a:r>
              <a:rPr lang="en-US" dirty="0" smtClean="0"/>
              <a:t>Country could remain spilt over slavery</a:t>
            </a:r>
            <a:endParaRPr lang="en-US" dirty="0"/>
          </a:p>
        </p:txBody>
      </p:sp>
      <p:sp>
        <p:nvSpPr>
          <p:cNvPr id="6" name="Content Placeholder 5"/>
          <p:cNvSpPr>
            <a:spLocks noGrp="1"/>
          </p:cNvSpPr>
          <p:nvPr>
            <p:ph sz="quarter" idx="14"/>
          </p:nvPr>
        </p:nvSpPr>
        <p:spPr/>
        <p:txBody>
          <a:bodyPr/>
          <a:lstStyle/>
          <a:p>
            <a:r>
              <a:rPr lang="en-US" sz="3200" b="1" u="sng" dirty="0" smtClean="0"/>
              <a:t>Lincoln</a:t>
            </a:r>
          </a:p>
          <a:p>
            <a:r>
              <a:rPr lang="en-US" dirty="0" smtClean="0"/>
              <a:t>Hated slavery</a:t>
            </a:r>
          </a:p>
          <a:p>
            <a:r>
              <a:rPr lang="en-US" dirty="0" smtClean="0"/>
              <a:t>Didn’t want slavery to spread </a:t>
            </a:r>
          </a:p>
          <a:p>
            <a:r>
              <a:rPr lang="en-US" dirty="0" smtClean="0"/>
              <a:t>Believed slavery would end on its own if it were not allowed to spread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228600"/>
            <a:ext cx="3019425"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67200" y="228600"/>
            <a:ext cx="1447800" cy="923330"/>
          </a:xfrm>
          <a:prstGeom prst="rect">
            <a:avLst/>
          </a:prstGeom>
          <a:noFill/>
        </p:spPr>
        <p:txBody>
          <a:bodyPr wrap="square" rtlCol="0">
            <a:spAutoFit/>
          </a:bodyPr>
          <a:lstStyle/>
          <a:p>
            <a:r>
              <a:rPr lang="en-US" dirty="0" smtClean="0"/>
              <a:t>Antislavery medals in 1860 </a:t>
            </a:r>
            <a:endParaRPr lang="en-US" dirty="0"/>
          </a:p>
        </p:txBody>
      </p:sp>
    </p:spTree>
    <p:extLst>
      <p:ext uri="{BB962C8B-B14F-4D97-AF65-F5344CB8AC3E}">
        <p14:creationId xmlns:p14="http://schemas.microsoft.com/office/powerpoint/2010/main" val="1200827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“A house divided against itself cannot stand. I believe this government cannot last permanently half slave and half free…it will become all one thing, or all the other”</a:t>
            </a:r>
            <a:endParaRPr lang="en-US" dirty="0"/>
          </a:p>
          <a:p>
            <a:endParaRPr lang="en-US" dirty="0" smtClean="0"/>
          </a:p>
          <a:p>
            <a:r>
              <a:rPr lang="en-US" dirty="0" smtClean="0"/>
              <a:t>What did Abraham Lincoln mean when he said “A house divided against itself cannot stand”?</a:t>
            </a:r>
          </a:p>
          <a:p>
            <a:r>
              <a:rPr lang="en-US" dirty="0" smtClean="0"/>
              <a:t>He meant that a country couldn’t go on forever divided by slavery. </a:t>
            </a:r>
            <a:endParaRPr lang="en-US" dirty="0"/>
          </a:p>
        </p:txBody>
      </p:sp>
      <p:sp>
        <p:nvSpPr>
          <p:cNvPr id="2" name="Title 1"/>
          <p:cNvSpPr>
            <a:spLocks noGrp="1"/>
          </p:cNvSpPr>
          <p:nvPr>
            <p:ph type="title"/>
          </p:nvPr>
        </p:nvSpPr>
        <p:spPr/>
        <p:txBody>
          <a:bodyPr/>
          <a:lstStyle/>
          <a:p>
            <a:r>
              <a:rPr lang="en-US" dirty="0" smtClean="0"/>
              <a:t>Lincoln’s Words</a:t>
            </a:r>
            <a:endParaRPr lang="en-US" dirty="0"/>
          </a:p>
        </p:txBody>
      </p:sp>
    </p:spTree>
    <p:extLst>
      <p:ext uri="{BB962C8B-B14F-4D97-AF65-F5344CB8AC3E}">
        <p14:creationId xmlns:p14="http://schemas.microsoft.com/office/powerpoint/2010/main" val="14485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Campaign posters are one of the earliest forms of advertisements. Their purpose was to make people vote for a candidate for public office. Students need to pick either Douglass or Lincoln and create a campaign poster for their candidate. </a:t>
            </a:r>
            <a:endParaRPr lang="en-US" dirty="0"/>
          </a:p>
        </p:txBody>
      </p:sp>
      <p:sp>
        <p:nvSpPr>
          <p:cNvPr id="3" name="Title 2"/>
          <p:cNvSpPr>
            <a:spLocks noGrp="1"/>
          </p:cNvSpPr>
          <p:nvPr>
            <p:ph type="title"/>
          </p:nvPr>
        </p:nvSpPr>
        <p:spPr>
          <a:xfrm>
            <a:off x="541469" y="533400"/>
            <a:ext cx="3192332" cy="1054250"/>
          </a:xfrm>
        </p:spPr>
        <p:txBody>
          <a:bodyPr/>
          <a:lstStyle/>
          <a:p>
            <a:r>
              <a:rPr lang="en-US" dirty="0" smtClean="0"/>
              <a:t>Poster Design</a:t>
            </a:r>
            <a:endParaRPr lang="en-US" dirty="0"/>
          </a:p>
        </p:txBody>
      </p:sp>
      <p:sp>
        <p:nvSpPr>
          <p:cNvPr id="4" name="TextBox 3"/>
          <p:cNvSpPr txBox="1"/>
          <p:nvPr/>
        </p:nvSpPr>
        <p:spPr>
          <a:xfrm>
            <a:off x="838200" y="4800600"/>
            <a:ext cx="7162800" cy="1754326"/>
          </a:xfrm>
          <a:prstGeom prst="rect">
            <a:avLst/>
          </a:prstGeom>
          <a:noFill/>
        </p:spPr>
        <p:txBody>
          <a:bodyPr wrap="square" rtlCol="0">
            <a:spAutoFit/>
          </a:bodyPr>
          <a:lstStyle/>
          <a:p>
            <a:r>
              <a:rPr lang="en-US" dirty="0" smtClean="0"/>
              <a:t>The seven debates made history, attracting large crowds. The last debate was October 15, 1858. After two months of traveling across the state of Illinois and debating, Lincoln spoke these famous words….”Has anything ever threatened the existence of this Union save and accept this very institution of slavery? That is the real </a:t>
            </a:r>
            <a:r>
              <a:rPr lang="en-US" dirty="0" err="1" smtClean="0"/>
              <a:t>issuel</a:t>
            </a: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0"/>
            <a:ext cx="2626468"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88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Lincoln lost the election to Douglas, but the debates made Lincoln famous. </a:t>
            </a:r>
          </a:p>
          <a:p>
            <a:r>
              <a:rPr lang="en-US" dirty="0" smtClean="0"/>
              <a:t>Reporters printed what the two men said and people read his words. Northerners agreed with his views on slavery and people in the South saw him as an enemy. </a:t>
            </a:r>
          </a:p>
          <a:p>
            <a:r>
              <a:rPr lang="en-US" dirty="0" smtClean="0"/>
              <a:t>In 1860, the country held an election for President. The Democratic party couldn’t choose just one candidate: North chose Stephen Douglas and South: John Breckinridge (he own slaves). </a:t>
            </a:r>
          </a:p>
          <a:p>
            <a:r>
              <a:rPr lang="en-US" dirty="0" smtClean="0"/>
              <a:t>The Republican party chose Lincoln (he was the only one against slaves. </a:t>
            </a:r>
            <a:endParaRPr lang="en-US" dirty="0"/>
          </a:p>
        </p:txBody>
      </p:sp>
      <p:sp>
        <p:nvSpPr>
          <p:cNvPr id="3" name="Title 2"/>
          <p:cNvSpPr>
            <a:spLocks noGrp="1"/>
          </p:cNvSpPr>
          <p:nvPr>
            <p:ph type="title"/>
          </p:nvPr>
        </p:nvSpPr>
        <p:spPr/>
        <p:txBody>
          <a:bodyPr/>
          <a:lstStyle/>
          <a:p>
            <a:r>
              <a:rPr lang="en-US" dirty="0" smtClean="0"/>
              <a:t>Divided Nation</a:t>
            </a:r>
            <a:endParaRPr lang="en-US" dirty="0"/>
          </a:p>
        </p:txBody>
      </p:sp>
    </p:spTree>
    <p:extLst>
      <p:ext uri="{BB962C8B-B14F-4D97-AF65-F5344CB8AC3E}">
        <p14:creationId xmlns:p14="http://schemas.microsoft.com/office/powerpoint/2010/main" val="31511735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Lincoln had support in the North, but very little in the South. In 10 southern states, voters were not given Lincoln’s name as a choice. </a:t>
            </a:r>
          </a:p>
          <a:p>
            <a:r>
              <a:rPr lang="en-US" dirty="0" smtClean="0"/>
              <a:t>He won the election, but the result showed how divided the nation was. He didn’t win a single southern state. Southerners thought his election was a disaster. </a:t>
            </a:r>
          </a:p>
          <a:p>
            <a:r>
              <a:rPr lang="en-US" dirty="0" smtClean="0"/>
              <a:t>When Lincoln was president, they feared that the government would grow stronger and that Lincoln would try to end slavery. They believed the secession was the only was to protect their rights.</a:t>
            </a:r>
            <a:endParaRPr lang="en-US" dirty="0"/>
          </a:p>
        </p:txBody>
      </p:sp>
      <p:sp>
        <p:nvSpPr>
          <p:cNvPr id="3" name="Title 2"/>
          <p:cNvSpPr>
            <a:spLocks noGrp="1"/>
          </p:cNvSpPr>
          <p:nvPr>
            <p:ph type="title"/>
          </p:nvPr>
        </p:nvSpPr>
        <p:spPr/>
        <p:txBody>
          <a:bodyPr/>
          <a:lstStyle/>
          <a:p>
            <a:r>
              <a:rPr lang="en-US" dirty="0" smtClean="0"/>
              <a:t>Divided Nation</a:t>
            </a:r>
            <a:endParaRPr lang="en-US" dirty="0"/>
          </a:p>
        </p:txBody>
      </p:sp>
    </p:spTree>
    <p:extLst>
      <p:ext uri="{BB962C8B-B14F-4D97-AF65-F5344CB8AC3E}">
        <p14:creationId xmlns:p14="http://schemas.microsoft.com/office/powerpoint/2010/main" val="1036558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Who were the democratic candidates for Presidents in 1860?</a:t>
            </a:r>
          </a:p>
          <a:p>
            <a:r>
              <a:rPr lang="en-US" dirty="0" smtClean="0"/>
              <a:t>Northerners: Stephen Douglas</a:t>
            </a:r>
          </a:p>
          <a:p>
            <a:r>
              <a:rPr lang="en-US" dirty="0" smtClean="0"/>
              <a:t>Southerners: John Breckenridge</a:t>
            </a:r>
          </a:p>
          <a:p>
            <a:endParaRPr lang="en-US" dirty="0"/>
          </a:p>
          <a:p>
            <a:r>
              <a:rPr lang="en-US" dirty="0" smtClean="0"/>
              <a:t>Why would it have been difficult to vote for Lincoln in the South?</a:t>
            </a:r>
          </a:p>
          <a:p>
            <a:r>
              <a:rPr lang="en-US" dirty="0" smtClean="0"/>
              <a:t>Voters in 10 states were not even given his name as a choice. </a:t>
            </a:r>
            <a:endParaRPr lang="en-US" dirty="0"/>
          </a:p>
        </p:txBody>
      </p:sp>
      <p:sp>
        <p:nvSpPr>
          <p:cNvPr id="3" name="Title 2"/>
          <p:cNvSpPr>
            <a:spLocks noGrp="1"/>
          </p:cNvSpPr>
          <p:nvPr>
            <p:ph type="title"/>
          </p:nvPr>
        </p:nvSpPr>
        <p:spPr/>
        <p:txBody>
          <a:bodyPr/>
          <a:lstStyle/>
          <a:p>
            <a:r>
              <a:rPr lang="en-US" dirty="0" smtClean="0"/>
              <a:t>Table Talk</a:t>
            </a:r>
            <a:endParaRPr lang="en-US" dirty="0"/>
          </a:p>
        </p:txBody>
      </p:sp>
    </p:spTree>
    <p:extLst>
      <p:ext uri="{BB962C8B-B14F-4D97-AF65-F5344CB8AC3E}">
        <p14:creationId xmlns:p14="http://schemas.microsoft.com/office/powerpoint/2010/main" val="1232813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
                                            <p:txEl>
                                              <p:pRg st="5" end="5"/>
                                            </p:txEl>
                                          </p:spTgt>
                                        </p:tgtEl>
                                      </p:cBhvr>
                                    </p:animEffect>
                                    <p:set>
                                      <p:cBhvr>
                                        <p:cTn id="7" dur="1" fill="hold">
                                          <p:stCondLst>
                                            <p:cond delay="1999"/>
                                          </p:stCondLst>
                                        </p:cTn>
                                        <p:tgtEl>
                                          <p:spTgt spid="2">
                                            <p:txEl>
                                              <p:pRg st="5" end="5"/>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7" presetClass="path" presetSubtype="0" accel="50000" decel="50000" fill="hold" nodeType="clickEffect">
                                  <p:stCondLst>
                                    <p:cond delay="0"/>
                                  </p:stCondLst>
                                  <p:childTnLst>
                                    <p:animMotion origin="layout" path="M 0 0 L 0.067 0.04 C 0.081 0.049 0.102 0.054 0.124 0.054 C 0.149 0.054 0.169 0.049 0.183 0.04 L 0.25 0 E" pathEditMode="relative" ptsTypes="">
                                      <p:cBhvr>
                                        <p:cTn id="11" dur="2000" fill="hold"/>
                                        <p:tgtEl>
                                          <p:spTgt spid="2">
                                            <p:txEl>
                                              <p:pRg st="2" end="2"/>
                                            </p:txEl>
                                          </p:spTgt>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South Carolina withdrew from the Union first. People there voted to leave on December 20, 1860.</a:t>
            </a:r>
          </a:p>
          <a:p>
            <a:r>
              <a:rPr lang="en-US" dirty="0" smtClean="0"/>
              <a:t>Mississippi, Florida, Alabama, Georgia, Louisiana, and Texas soon did the same. </a:t>
            </a:r>
          </a:p>
          <a:p>
            <a:r>
              <a:rPr lang="en-US" dirty="0" smtClean="0"/>
              <a:t>February 4, 1861, delegates from the 7 states met in Montgomery Alabama and voted to form their own confederation. </a:t>
            </a:r>
          </a:p>
          <a:p>
            <a:r>
              <a:rPr lang="en-US" dirty="0" smtClean="0"/>
              <a:t>In the confederation, the states would have more power than the central government. </a:t>
            </a:r>
          </a:p>
          <a:p>
            <a:r>
              <a:rPr lang="en-US" dirty="0" smtClean="0"/>
              <a:t>The called themselves the Confederate States of America and they elected Jefferson Davis as president. </a:t>
            </a:r>
            <a:endParaRPr lang="en-US" dirty="0"/>
          </a:p>
        </p:txBody>
      </p:sp>
      <p:sp>
        <p:nvSpPr>
          <p:cNvPr id="3" name="Title 2"/>
          <p:cNvSpPr>
            <a:spLocks noGrp="1"/>
          </p:cNvSpPr>
          <p:nvPr>
            <p:ph type="title"/>
          </p:nvPr>
        </p:nvSpPr>
        <p:spPr/>
        <p:txBody>
          <a:bodyPr/>
          <a:lstStyle/>
          <a:p>
            <a:r>
              <a:rPr lang="en-US" dirty="0" smtClean="0"/>
              <a:t>Secession Begins</a:t>
            </a:r>
            <a:endParaRPr lang="en-US" dirty="0"/>
          </a:p>
        </p:txBody>
      </p:sp>
    </p:spTree>
    <p:extLst>
      <p:ext uri="{BB962C8B-B14F-4D97-AF65-F5344CB8AC3E}">
        <p14:creationId xmlns:p14="http://schemas.microsoft.com/office/powerpoint/2010/main" val="2950523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Union and Confederates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05000"/>
            <a:ext cx="7194922" cy="4405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8829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Jefferson Davis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5999"/>
            <a:ext cx="3436575" cy="315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4000" y="2286000"/>
            <a:ext cx="3124200" cy="1200329"/>
          </a:xfrm>
          <a:prstGeom prst="rect">
            <a:avLst/>
          </a:prstGeom>
          <a:noFill/>
        </p:spPr>
        <p:txBody>
          <a:bodyPr wrap="square" rtlCol="0">
            <a:spAutoFit/>
          </a:bodyPr>
          <a:lstStyle/>
          <a:p>
            <a:r>
              <a:rPr lang="en-US" dirty="0" smtClean="0"/>
              <a:t>After serving as an officer in the Mexican War, he became a senator from Mississippi and argued for states’ rights. </a:t>
            </a:r>
            <a:endParaRPr lang="en-US" dirty="0"/>
          </a:p>
        </p:txBody>
      </p:sp>
    </p:spTree>
    <p:extLst>
      <p:ext uri="{BB962C8B-B14F-4D97-AF65-F5344CB8AC3E}">
        <p14:creationId xmlns:p14="http://schemas.microsoft.com/office/powerpoint/2010/main" val="4092798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President Lincoln was determined to find a way to hold the country together. It was too late though. </a:t>
            </a:r>
          </a:p>
          <a:p>
            <a:r>
              <a:rPr lang="en-US" dirty="0" smtClean="0"/>
              <a:t>In Charleston, South Carolina, the state militia had surrounded Fort Sumter, a federal fort with the US soldiers inside. </a:t>
            </a:r>
          </a:p>
          <a:p>
            <a:r>
              <a:rPr lang="en-US" dirty="0" smtClean="0"/>
              <a:t>The Confederate government wanted control of the fort, but Lincoln refused. Instead, he sent a ship with supplies to the fort. </a:t>
            </a:r>
          </a:p>
          <a:p>
            <a:r>
              <a:rPr lang="en-US" dirty="0" smtClean="0"/>
              <a:t>He wanted to show he wouldn’t give in to the Confederates. </a:t>
            </a:r>
            <a:endParaRPr lang="en-US" dirty="0"/>
          </a:p>
        </p:txBody>
      </p:sp>
      <p:sp>
        <p:nvSpPr>
          <p:cNvPr id="3" name="Title 2"/>
          <p:cNvSpPr>
            <a:spLocks noGrp="1"/>
          </p:cNvSpPr>
          <p:nvPr>
            <p:ph type="title"/>
          </p:nvPr>
        </p:nvSpPr>
        <p:spPr/>
        <p:txBody>
          <a:bodyPr/>
          <a:lstStyle/>
          <a:p>
            <a:r>
              <a:rPr lang="en-US" dirty="0" smtClean="0"/>
              <a:t>Attack on Fort Sumter</a:t>
            </a:r>
            <a:endParaRPr lang="en-US" dirty="0"/>
          </a:p>
        </p:txBody>
      </p:sp>
    </p:spTree>
    <p:extLst>
      <p:ext uri="{BB962C8B-B14F-4D97-AF65-F5344CB8AC3E}">
        <p14:creationId xmlns:p14="http://schemas.microsoft.com/office/powerpoint/2010/main" val="15467594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Secession: when part of the country leaves or breaks off from the rest</a:t>
            </a:r>
          </a:p>
          <a:p>
            <a:pPr marL="0" indent="0">
              <a:buNone/>
            </a:pPr>
            <a:endParaRPr lang="en-US" dirty="0" smtClean="0"/>
          </a:p>
          <a:p>
            <a:r>
              <a:rPr lang="en-US" dirty="0" smtClean="0"/>
              <a:t>Confederacy: was formed by 11 southern states who left the union (US)</a:t>
            </a:r>
          </a:p>
          <a:p>
            <a:endParaRPr lang="en-US" dirty="0"/>
          </a:p>
          <a:p>
            <a:r>
              <a:rPr lang="en-US" dirty="0" smtClean="0"/>
              <a:t>Civil War: a war between opposing groups of the same country</a:t>
            </a:r>
            <a:endParaRPr lang="en-US" dirty="0"/>
          </a:p>
        </p:txBody>
      </p:sp>
      <p:sp>
        <p:nvSpPr>
          <p:cNvPr id="3" name="Title 2"/>
          <p:cNvSpPr>
            <a:spLocks noGrp="1"/>
          </p:cNvSpPr>
          <p:nvPr>
            <p:ph type="title"/>
          </p:nvPr>
        </p:nvSpPr>
        <p:spPr/>
        <p:txBody>
          <a:bodyPr/>
          <a:lstStyle/>
          <a:p>
            <a:r>
              <a:rPr lang="en-US" dirty="0" smtClean="0"/>
              <a:t>Vocabulary Preview</a:t>
            </a:r>
            <a:endParaRPr lang="en-US" dirty="0"/>
          </a:p>
        </p:txBody>
      </p:sp>
    </p:spTree>
    <p:extLst>
      <p:ext uri="{BB962C8B-B14F-4D97-AF65-F5344CB8AC3E}">
        <p14:creationId xmlns:p14="http://schemas.microsoft.com/office/powerpoint/2010/main" val="583137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Confederates saw the refusal to surrender the fort as an act of war. They ordered cannons to fire on the fort. The first shot was fired on April 12, 1861. </a:t>
            </a:r>
          </a:p>
          <a:p>
            <a:r>
              <a:rPr lang="en-US" dirty="0" smtClean="0"/>
              <a:t>The cannons fired for 34 hours. The soldiers at the fort had to surrender. </a:t>
            </a:r>
          </a:p>
          <a:p>
            <a:r>
              <a:rPr lang="en-US" dirty="0" smtClean="0"/>
              <a:t>The marked the beginning of the Civil War. </a:t>
            </a:r>
          </a:p>
          <a:p>
            <a:r>
              <a:rPr lang="en-US" dirty="0" smtClean="0"/>
              <a:t>A civil war is a war between two groups within a region. </a:t>
            </a:r>
            <a:endParaRPr lang="en-US" dirty="0"/>
          </a:p>
          <a:p>
            <a:r>
              <a:rPr lang="en-US" dirty="0" smtClean="0"/>
              <a:t>President Lincoln called for 75,000 soldiers to fight the rebellion. Citizens in the North and South prepared to fight. </a:t>
            </a:r>
            <a:endParaRPr lang="en-US" dirty="0"/>
          </a:p>
        </p:txBody>
      </p:sp>
      <p:sp>
        <p:nvSpPr>
          <p:cNvPr id="3" name="Title 2"/>
          <p:cNvSpPr>
            <a:spLocks noGrp="1"/>
          </p:cNvSpPr>
          <p:nvPr>
            <p:ph type="title"/>
          </p:nvPr>
        </p:nvSpPr>
        <p:spPr/>
        <p:txBody>
          <a:bodyPr/>
          <a:lstStyle/>
          <a:p>
            <a:r>
              <a:rPr lang="en-US" dirty="0" smtClean="0">
                <a:hlinkClick r:id="rId2"/>
              </a:rPr>
              <a:t>Fort Sumter</a:t>
            </a:r>
            <a:endParaRPr lang="en-US" dirty="0"/>
          </a:p>
        </p:txBody>
      </p:sp>
    </p:spTree>
    <p:extLst>
      <p:ext uri="{BB962C8B-B14F-4D97-AF65-F5344CB8AC3E}">
        <p14:creationId xmlns:p14="http://schemas.microsoft.com/office/powerpoint/2010/main" val="4043561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392"/>
            <a:ext cx="4445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762000"/>
            <a:ext cx="4007787"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31" y="3581400"/>
            <a:ext cx="6086474" cy="304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417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You know that strong beliefs can make a difference in peoples’ lives. President Lincoln strongly believed that the Union should not be allowed to split apart. </a:t>
            </a:r>
          </a:p>
          <a:p>
            <a:pPr marL="0" indent="0">
              <a:buNone/>
            </a:pPr>
            <a:endParaRPr lang="en-US" dirty="0" smtClean="0"/>
          </a:p>
          <a:p>
            <a:r>
              <a:rPr lang="en-US" dirty="0" smtClean="0"/>
              <a:t>When Southern states tried to leave the Union, Lincoln went to war to stop them. </a:t>
            </a:r>
            <a:endParaRPr lang="en-US" dirty="0"/>
          </a:p>
        </p:txBody>
      </p:sp>
      <p:sp>
        <p:nvSpPr>
          <p:cNvPr id="3" name="Title 2"/>
          <p:cNvSpPr>
            <a:spLocks noGrp="1"/>
          </p:cNvSpPr>
          <p:nvPr>
            <p:ph type="title"/>
          </p:nvPr>
        </p:nvSpPr>
        <p:spPr>
          <a:xfrm>
            <a:off x="-152400" y="570156"/>
            <a:ext cx="8991600" cy="1054250"/>
          </a:xfrm>
        </p:spPr>
        <p:txBody>
          <a:bodyPr/>
          <a:lstStyle/>
          <a:p>
            <a:r>
              <a:rPr lang="en-US" dirty="0" smtClean="0"/>
              <a:t>Build on What you Know</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419600"/>
            <a:ext cx="24384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972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By 1860, the conflict over slavery was getting worse. John Brown’s raid had worried people in the South. </a:t>
            </a:r>
          </a:p>
          <a:p>
            <a:r>
              <a:rPr lang="en-US" dirty="0" smtClean="0"/>
              <a:t>They thought abolitionists wanted to start slave rebellions. </a:t>
            </a:r>
          </a:p>
          <a:p>
            <a:r>
              <a:rPr lang="en-US" dirty="0" smtClean="0"/>
              <a:t>Southerners believed that secession was the only way to protect their states’ rights and continue as a slave-owning region. </a:t>
            </a:r>
          </a:p>
          <a:p>
            <a:r>
              <a:rPr lang="en-US" dirty="0" smtClean="0"/>
              <a:t>When a country leaves or breaks off from the rest it is called </a:t>
            </a:r>
            <a:r>
              <a:rPr lang="en-US" b="1" u="sng" dirty="0" smtClean="0">
                <a:solidFill>
                  <a:srgbClr val="FFFF00"/>
                </a:solidFill>
              </a:rPr>
              <a:t>secession. </a:t>
            </a:r>
            <a:endParaRPr lang="en-US" b="1" u="sng" dirty="0">
              <a:solidFill>
                <a:srgbClr val="FFFF00"/>
              </a:solidFill>
            </a:endParaRPr>
          </a:p>
        </p:txBody>
      </p:sp>
      <p:sp>
        <p:nvSpPr>
          <p:cNvPr id="3" name="Title 2"/>
          <p:cNvSpPr>
            <a:spLocks noGrp="1"/>
          </p:cNvSpPr>
          <p:nvPr>
            <p:ph type="title"/>
          </p:nvPr>
        </p:nvSpPr>
        <p:spPr/>
        <p:txBody>
          <a:bodyPr/>
          <a:lstStyle/>
          <a:p>
            <a:r>
              <a:rPr lang="en-US" dirty="0" smtClean="0">
                <a:hlinkClick r:id="rId2"/>
              </a:rPr>
              <a:t>Abraham Lincoln</a:t>
            </a:r>
            <a:endParaRPr lang="en-US" dirty="0"/>
          </a:p>
        </p:txBody>
      </p:sp>
    </p:spTree>
    <p:extLst>
      <p:ext uri="{BB962C8B-B14F-4D97-AF65-F5344CB8AC3E}">
        <p14:creationId xmlns:p14="http://schemas.microsoft.com/office/powerpoint/2010/main" val="4189989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Northerners were also upset and didn’t like the Kanas-Nebraska Act and the Dred Scott decision. </a:t>
            </a:r>
          </a:p>
          <a:p>
            <a:r>
              <a:rPr lang="en-US" dirty="0" smtClean="0"/>
              <a:t>They feared slavery would spread across the country. </a:t>
            </a:r>
          </a:p>
          <a:p>
            <a:r>
              <a:rPr lang="en-US" dirty="0" smtClean="0"/>
              <a:t>The Republican party was formed and they wanted to keep slavery out of the territories. </a:t>
            </a:r>
            <a:endParaRPr lang="en-US" dirty="0"/>
          </a:p>
          <a:p>
            <a:r>
              <a:rPr lang="en-US" dirty="0" smtClean="0"/>
              <a:t>Abraham Lincoln was a famous Republican and was one of the most famous leaders of the US. </a:t>
            </a:r>
            <a:endParaRPr lang="en-US" dirty="0"/>
          </a:p>
        </p:txBody>
      </p:sp>
      <p:sp>
        <p:nvSpPr>
          <p:cNvPr id="3" name="Title 2"/>
          <p:cNvSpPr>
            <a:spLocks noGrp="1"/>
          </p:cNvSpPr>
          <p:nvPr>
            <p:ph type="title"/>
          </p:nvPr>
        </p:nvSpPr>
        <p:spPr/>
        <p:txBody>
          <a:bodyPr/>
          <a:lstStyle/>
          <a:p>
            <a:r>
              <a:rPr lang="en-US" dirty="0" smtClean="0"/>
              <a:t>Lincoln</a:t>
            </a:r>
            <a:endParaRPr lang="en-US" dirty="0"/>
          </a:p>
        </p:txBody>
      </p:sp>
    </p:spTree>
    <p:extLst>
      <p:ext uri="{BB962C8B-B14F-4D97-AF65-F5344CB8AC3E}">
        <p14:creationId xmlns:p14="http://schemas.microsoft.com/office/powerpoint/2010/main" val="2486221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hlinkClick r:id="rId2"/>
              </a:rPr>
              <a:t>Abraham Lincoln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4716" y="2586038"/>
            <a:ext cx="3675573" cy="229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986" y="4724400"/>
            <a:ext cx="2645004"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5105400"/>
            <a:ext cx="5867400" cy="1477328"/>
          </a:xfrm>
          <a:prstGeom prst="rect">
            <a:avLst/>
          </a:prstGeom>
          <a:noFill/>
        </p:spPr>
        <p:txBody>
          <a:bodyPr wrap="square" rtlCol="0">
            <a:spAutoFit/>
          </a:bodyPr>
          <a:lstStyle/>
          <a:p>
            <a:r>
              <a:rPr lang="en-US" dirty="0" smtClean="0">
                <a:hlinkClick r:id="rId6"/>
              </a:rPr>
              <a:t>http://app.discoveryeducation.com/search?Ntt=abraham+lincoln&amp;N=18341</a:t>
            </a:r>
            <a:endParaRPr lang="en-US" dirty="0" smtClean="0"/>
          </a:p>
          <a:p>
            <a:endParaRPr lang="en-US" dirty="0"/>
          </a:p>
          <a:p>
            <a:r>
              <a:rPr lang="en-US" dirty="0" smtClean="0"/>
              <a:t>*Animated Hero Series </a:t>
            </a:r>
          </a:p>
          <a:p>
            <a:endParaRPr lang="en-US" dirty="0"/>
          </a:p>
        </p:txBody>
      </p:sp>
    </p:spTree>
    <p:extLst>
      <p:ext uri="{BB962C8B-B14F-4D97-AF65-F5344CB8AC3E}">
        <p14:creationId xmlns:p14="http://schemas.microsoft.com/office/powerpoint/2010/main" val="31291371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He was born in a small cabin in Kentucky, a slave state. They later moved to Indiana and then to Illinois, both free states. His father was a farmer. As a boy he worked on his father’s farm. He loved reading, and read all the book he could. </a:t>
            </a:r>
          </a:p>
          <a:p>
            <a:r>
              <a:rPr lang="en-US" dirty="0" smtClean="0"/>
              <a:t>He didn’t want to be a farmer, but instead a lawyer. Also, he wanted to be a part of the legislature. He won his first election at 25 and served four years. </a:t>
            </a:r>
          </a:p>
          <a:p>
            <a:r>
              <a:rPr lang="en-US" dirty="0" smtClean="0"/>
              <a:t>Later, Lincoln served one term as a representative in the US Congress. He argued against allowing slavery to expand. </a:t>
            </a:r>
            <a:endParaRPr lang="en-US" dirty="0"/>
          </a:p>
        </p:txBody>
      </p:sp>
      <p:sp>
        <p:nvSpPr>
          <p:cNvPr id="3" name="Title 2"/>
          <p:cNvSpPr>
            <a:spLocks noGrp="1"/>
          </p:cNvSpPr>
          <p:nvPr>
            <p:ph type="title"/>
          </p:nvPr>
        </p:nvSpPr>
        <p:spPr>
          <a:xfrm>
            <a:off x="688490" y="570156"/>
            <a:ext cx="7998310" cy="1054250"/>
          </a:xfrm>
        </p:spPr>
        <p:txBody>
          <a:bodyPr/>
          <a:lstStyle/>
          <a:p>
            <a:r>
              <a:rPr lang="en-US" dirty="0"/>
              <a:t> </a:t>
            </a:r>
            <a:r>
              <a:rPr lang="en-US" dirty="0" smtClean="0"/>
              <a:t>        Lincoln’s Early   Years</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85382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Why did southerners want their stated to withdraw from the Union?</a:t>
            </a:r>
          </a:p>
          <a:p>
            <a:r>
              <a:rPr lang="en-US" dirty="0" smtClean="0"/>
              <a:t>They believed secession was the only way to protect slavery. </a:t>
            </a:r>
          </a:p>
          <a:p>
            <a:endParaRPr lang="en-US" dirty="0"/>
          </a:p>
          <a:p>
            <a:r>
              <a:rPr lang="en-US" dirty="0" smtClean="0"/>
              <a:t>What did Republicans think about slavery in the territories?</a:t>
            </a:r>
          </a:p>
          <a:p>
            <a:r>
              <a:rPr lang="en-US" dirty="0" smtClean="0"/>
              <a:t>Republicans wanted to keep slavery out of the territories. </a:t>
            </a:r>
          </a:p>
          <a:p>
            <a:endParaRPr lang="en-US" dirty="0"/>
          </a:p>
          <a:p>
            <a:r>
              <a:rPr lang="en-US" dirty="0" smtClean="0"/>
              <a:t>In what states did Abraham Lincoln’s family live while he grew up? </a:t>
            </a:r>
          </a:p>
          <a:p>
            <a:r>
              <a:rPr lang="en-US" dirty="0" smtClean="0"/>
              <a:t>Kentucky, Indiana and then Illinois </a:t>
            </a:r>
            <a:endParaRPr lang="en-US" dirty="0"/>
          </a:p>
        </p:txBody>
      </p:sp>
      <p:sp>
        <p:nvSpPr>
          <p:cNvPr id="3" name="Title 2"/>
          <p:cNvSpPr>
            <a:spLocks noGrp="1"/>
          </p:cNvSpPr>
          <p:nvPr>
            <p:ph type="title"/>
          </p:nvPr>
        </p:nvSpPr>
        <p:spPr/>
        <p:txBody>
          <a:bodyPr/>
          <a:lstStyle/>
          <a:p>
            <a:r>
              <a:rPr lang="en-US" dirty="0" smtClean="0"/>
              <a:t>Table Talk</a:t>
            </a:r>
            <a:endParaRPr lang="en-US" dirty="0"/>
          </a:p>
        </p:txBody>
      </p:sp>
    </p:spTree>
    <p:extLst>
      <p:ext uri="{BB962C8B-B14F-4D97-AF65-F5344CB8AC3E}">
        <p14:creationId xmlns:p14="http://schemas.microsoft.com/office/powerpoint/2010/main" val="1284852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animEffect transition="in" filter="fade">
                                      <p:cBhvr>
                                        <p:cTn id="21" dur="1000"/>
                                        <p:tgtEl>
                                          <p:spTgt spid="2">
                                            <p:txEl>
                                              <p:pRg st="7" end="7"/>
                                            </p:txEl>
                                          </p:spTgt>
                                        </p:tgtEl>
                                      </p:cBhvr>
                                    </p:animEffect>
                                    <p:anim calcmode="lin" valueType="num">
                                      <p:cBhvr>
                                        <p:cTn id="22"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057400"/>
            <a:ext cx="8839200" cy="4030215"/>
          </a:xfrm>
        </p:spPr>
        <p:txBody>
          <a:bodyPr/>
          <a:lstStyle/>
          <a:p>
            <a:r>
              <a:rPr lang="en-US" dirty="0" smtClean="0"/>
              <a:t>Abraham ran for office after the Kanas-Nebraska Act passed. In 1858, he ran for the Senate in Illinois as a Republican against Stephen Douglass. </a:t>
            </a:r>
          </a:p>
          <a:p>
            <a:r>
              <a:rPr lang="en-US" dirty="0" smtClean="0"/>
              <a:t>The two men held seven debates and argued about slavery. </a:t>
            </a:r>
          </a:p>
          <a:p>
            <a:pPr marL="0" indent="0">
              <a:buNone/>
            </a:pPr>
            <a:endParaRPr lang="en-US" dirty="0"/>
          </a:p>
        </p:txBody>
      </p:sp>
      <p:sp>
        <p:nvSpPr>
          <p:cNvPr id="3" name="Title 2"/>
          <p:cNvSpPr>
            <a:spLocks noGrp="1"/>
          </p:cNvSpPr>
          <p:nvPr>
            <p:ph type="title"/>
          </p:nvPr>
        </p:nvSpPr>
        <p:spPr/>
        <p:txBody>
          <a:bodyPr/>
          <a:lstStyle/>
          <a:p>
            <a:r>
              <a:rPr lang="en-US" dirty="0" smtClean="0"/>
              <a:t>Lincoln’s Campaign</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3733800"/>
            <a:ext cx="6358913"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71200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96</TotalTime>
  <Words>1223</Words>
  <Application>Microsoft Office PowerPoint</Application>
  <PresentationFormat>On-screen Show (4:3)</PresentationFormat>
  <Paragraphs>98</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Hardcover</vt:lpstr>
      <vt:lpstr>Chapter 5 Lesson 4 Civil War Begins</vt:lpstr>
      <vt:lpstr>Vocabulary Preview</vt:lpstr>
      <vt:lpstr>Build on What you Know</vt:lpstr>
      <vt:lpstr>Abraham Lincoln</vt:lpstr>
      <vt:lpstr>Lincoln</vt:lpstr>
      <vt:lpstr>Abraham Lincoln</vt:lpstr>
      <vt:lpstr>         Lincoln’s Early   Years</vt:lpstr>
      <vt:lpstr>Table Talk</vt:lpstr>
      <vt:lpstr>Lincoln’s Campaign</vt:lpstr>
      <vt:lpstr>Debate</vt:lpstr>
      <vt:lpstr>Lincoln’s Words</vt:lpstr>
      <vt:lpstr>Poster Design</vt:lpstr>
      <vt:lpstr>Divided Nation</vt:lpstr>
      <vt:lpstr>Divided Nation</vt:lpstr>
      <vt:lpstr>Table Talk</vt:lpstr>
      <vt:lpstr>Secession Begins</vt:lpstr>
      <vt:lpstr>Union and Confederates</vt:lpstr>
      <vt:lpstr>Jefferson Davis</vt:lpstr>
      <vt:lpstr>Attack on Fort Sumter</vt:lpstr>
      <vt:lpstr>Fort Sumter</vt:lpstr>
      <vt:lpstr>PowerPoint Presentation</vt:lpstr>
    </vt:vector>
  </TitlesOfParts>
  <Company>FCSS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 Lesson 4 Civil War Begins</dc:title>
  <dc:creator>Windows User</dc:creator>
  <cp:lastModifiedBy>Windows User</cp:lastModifiedBy>
  <cp:revision>8</cp:revision>
  <dcterms:created xsi:type="dcterms:W3CDTF">2013-09-05T00:32:05Z</dcterms:created>
  <dcterms:modified xsi:type="dcterms:W3CDTF">2013-09-05T13:33:25Z</dcterms:modified>
</cp:coreProperties>
</file>