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57" r:id="rId4"/>
    <p:sldId id="261" r:id="rId5"/>
    <p:sldId id="258" r:id="rId6"/>
    <p:sldId id="262" r:id="rId7"/>
    <p:sldId id="263" r:id="rId8"/>
    <p:sldId id="259" r:id="rId9"/>
    <p:sldId id="264" r:id="rId10"/>
    <p:sldId id="265"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B0981171-E260-4F09-B392-A68AEAF0E3DB}" type="datetimeFigureOut">
              <a:rPr lang="en-US" smtClean="0"/>
              <a:t>10/7/2013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A85C3CF-84B8-4DA2-8447-E81985F8981F}"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5C3CF-84B8-4DA2-8447-E81985F89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5C3CF-84B8-4DA2-8447-E81985F898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85C3CF-84B8-4DA2-8447-E81985F89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0981171-E260-4F09-B392-A68AEAF0E3DB}" type="datetimeFigureOut">
              <a:rPr lang="en-US" smtClean="0"/>
              <a:t>10/7/2013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A85C3CF-84B8-4DA2-8447-E81985F8981F}"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A85C3CF-84B8-4DA2-8447-E81985F8981F}"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A85C3CF-84B8-4DA2-8447-E81985F898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85C3CF-84B8-4DA2-8447-E81985F8981F}"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0981171-E260-4F09-B392-A68AEAF0E3DB}" type="datetimeFigureOut">
              <a:rPr lang="en-US" smtClean="0"/>
              <a:t>10/7/2013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85C3CF-84B8-4DA2-8447-E81985F89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B0981171-E260-4F09-B392-A68AEAF0E3DB}" type="datetimeFigureOut">
              <a:rPr lang="en-US" smtClean="0"/>
              <a:t>10/7/2013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A85C3CF-84B8-4DA2-8447-E81985F8981F}"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B0981171-E260-4F09-B392-A68AEAF0E3DB}" type="datetimeFigureOut">
              <a:rPr lang="en-US" smtClean="0"/>
              <a:t>10/7/2013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A85C3CF-84B8-4DA2-8447-E81985F8981F}"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0981171-E260-4F09-B392-A68AEAF0E3DB}" type="datetimeFigureOut">
              <a:rPr lang="en-US" smtClean="0"/>
              <a:t>10/7/2013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A85C3CF-84B8-4DA2-8447-E81985F8981F}"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topics/telegraph/videos#the-telegraph-and-telephon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IIiSolrujf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youtube.com/watch?v=K4YgEMykqA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7 Lesson 1</a:t>
            </a:r>
            <a:br>
              <a:rPr lang="en-US" dirty="0" smtClean="0"/>
            </a:br>
            <a:r>
              <a:rPr lang="en-US" dirty="0" smtClean="0"/>
              <a:t>Linking East and West</a:t>
            </a:r>
            <a:br>
              <a:rPr lang="en-US" dirty="0" smtClean="0"/>
            </a:br>
            <a:r>
              <a:rPr lang="en-US" dirty="0" smtClean="0"/>
              <a:t>pages 222-226</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EQ: How did the telegraph helped Americans communicate? Explain how the transcontinental railroad was built and its effects on the nation?</a:t>
            </a:r>
            <a:endParaRPr lang="en-US" dirty="0"/>
          </a:p>
        </p:txBody>
      </p:sp>
    </p:spTree>
    <p:extLst>
      <p:ext uri="{BB962C8B-B14F-4D97-AF65-F5344CB8AC3E}">
        <p14:creationId xmlns:p14="http://schemas.microsoft.com/office/powerpoint/2010/main" val="3013799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 Pacific</a:t>
            </a:r>
            <a:endParaRPr lang="en-US" dirty="0"/>
          </a:p>
        </p:txBody>
      </p:sp>
      <p:sp>
        <p:nvSpPr>
          <p:cNvPr id="3" name="Content Placeholder 2"/>
          <p:cNvSpPr>
            <a:spLocks noGrp="1"/>
          </p:cNvSpPr>
          <p:nvPr>
            <p:ph idx="1"/>
          </p:nvPr>
        </p:nvSpPr>
        <p:spPr/>
        <p:txBody>
          <a:bodyPr/>
          <a:lstStyle/>
          <a:p>
            <a:r>
              <a:rPr lang="en-US" dirty="0" smtClean="0"/>
              <a:t>They hired thousands of former soldiers and freed African Americans. Irish immigrants also moved west to work on the railroad.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503" y="3239044"/>
            <a:ext cx="4114800" cy="317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83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Pacific</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They hired many Chinese workers. Thousands of Chinese people had come to California to search for gold.  The Chinese faced prejudice (an unfair treatment or opinion that can lead to unjust treatment) from other railroad workers. </a:t>
            </a:r>
          </a:p>
          <a:p>
            <a:r>
              <a:rPr lang="en-US" dirty="0" smtClean="0"/>
              <a:t>The Chinese were paid less and were given dangerous jobs such as using explosives.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517795" cy="307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15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3536"/>
            <a:ext cx="8229600" cy="660864"/>
          </a:xfrm>
        </p:spPr>
        <p:txBody>
          <a:bodyPr>
            <a:normAutofit fontScale="90000"/>
          </a:bodyPr>
          <a:lstStyle/>
          <a:p>
            <a:r>
              <a:rPr lang="en-US" dirty="0" smtClean="0"/>
              <a:t>Joining of the Tracks</a:t>
            </a:r>
            <a:endParaRPr lang="en-US" dirty="0"/>
          </a:p>
        </p:txBody>
      </p:sp>
      <p:sp>
        <p:nvSpPr>
          <p:cNvPr id="6" name="Content Placeholder 5"/>
          <p:cNvSpPr>
            <a:spLocks noGrp="1"/>
          </p:cNvSpPr>
          <p:nvPr>
            <p:ph idx="1"/>
          </p:nvPr>
        </p:nvSpPr>
        <p:spPr>
          <a:xfrm>
            <a:off x="76200" y="990600"/>
            <a:ext cx="8610600" cy="5181917"/>
          </a:xfrm>
        </p:spPr>
        <p:txBody>
          <a:bodyPr>
            <a:normAutofit/>
          </a:bodyPr>
          <a:lstStyle/>
          <a:p>
            <a:r>
              <a:rPr lang="en-US" sz="2400" dirty="0" smtClean="0"/>
              <a:t>On May 10, 1869, both tracks were joined at Promontory Point, Utah. Railroad officials tapped spikes of gold and silver into the last piece of track. The two locomotives, one traveling west, and the other traveling east, slowly moved forward until they met. </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60833"/>
            <a:ext cx="5867400" cy="399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35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783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Railroad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railroad was the first of several transcontinental railroads that would be built in the US. These railroads made it easier to travel and move goods and people across the country. </a:t>
            </a:r>
          </a:p>
          <a:p>
            <a:r>
              <a:rPr lang="en-US" dirty="0" smtClean="0"/>
              <a:t>The railroads helped settlers in the East earn money by shipping their goods to markets.</a:t>
            </a:r>
          </a:p>
          <a:p>
            <a:r>
              <a:rPr lang="en-US" dirty="0" smtClean="0"/>
              <a:t>Trains carried cattle and wheat to other eastern cities. </a:t>
            </a:r>
          </a:p>
          <a:p>
            <a:r>
              <a:rPr lang="en-US" dirty="0" smtClean="0"/>
              <a:t>Western farmers and ranchers could sell their products for more money in the East, where there were more people and fewer farms. </a:t>
            </a:r>
            <a:endParaRPr lang="en-US" dirty="0"/>
          </a:p>
        </p:txBody>
      </p:sp>
    </p:spTree>
    <p:extLst>
      <p:ext uri="{BB962C8B-B14F-4D97-AF65-F5344CB8AC3E}">
        <p14:creationId xmlns:p14="http://schemas.microsoft.com/office/powerpoint/2010/main" val="38316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Preview</a:t>
            </a:r>
            <a:endParaRPr lang="en-US" dirty="0"/>
          </a:p>
        </p:txBody>
      </p:sp>
      <p:sp>
        <p:nvSpPr>
          <p:cNvPr id="3" name="Content Placeholder 2"/>
          <p:cNvSpPr>
            <a:spLocks noGrp="1"/>
          </p:cNvSpPr>
          <p:nvPr>
            <p:ph idx="1"/>
          </p:nvPr>
        </p:nvSpPr>
        <p:spPr/>
        <p:txBody>
          <a:bodyPr/>
          <a:lstStyle/>
          <a:p>
            <a:r>
              <a:rPr lang="en-US" dirty="0" smtClean="0"/>
              <a:t>Transcontinental: going across a continent</a:t>
            </a:r>
          </a:p>
          <a:p>
            <a:endParaRPr lang="en-US" dirty="0"/>
          </a:p>
          <a:p>
            <a:r>
              <a:rPr lang="en-US" dirty="0" smtClean="0"/>
              <a:t>Prejudice: suspicion or hatred of a particular race, religion, or group</a:t>
            </a:r>
            <a:endParaRPr lang="en-US" dirty="0"/>
          </a:p>
        </p:txBody>
      </p:sp>
    </p:spTree>
    <p:extLst>
      <p:ext uri="{BB962C8B-B14F-4D97-AF65-F5344CB8AC3E}">
        <p14:creationId xmlns:p14="http://schemas.microsoft.com/office/powerpoint/2010/main" val="100934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TELEGRAPH HELPS COMMUNICATION</a:t>
            </a:r>
            <a:endParaRPr lang="en-US" dirty="0"/>
          </a:p>
        </p:txBody>
      </p:sp>
      <p:sp>
        <p:nvSpPr>
          <p:cNvPr id="2" name="Content Placeholder 1"/>
          <p:cNvSpPr>
            <a:spLocks noGrp="1"/>
          </p:cNvSpPr>
          <p:nvPr>
            <p:ph idx="1"/>
          </p:nvPr>
        </p:nvSpPr>
        <p:spPr/>
        <p:txBody>
          <a:bodyPr>
            <a:normAutofit lnSpcReduction="10000"/>
          </a:bodyPr>
          <a:lstStyle/>
          <a:p>
            <a:r>
              <a:rPr lang="en-US" dirty="0" smtClean="0"/>
              <a:t>In the early 1800s, letters and news traveled by horse, stagecoach, or steamboat. It could take days or weeks to send a message. </a:t>
            </a:r>
          </a:p>
          <a:p>
            <a:r>
              <a:rPr lang="en-US" dirty="0" smtClean="0"/>
              <a:t>1844: Samuel Morse amazed people by sending a message from Washington to Maryland in seconds. Morse used a telegraph to send his message. </a:t>
            </a:r>
          </a:p>
          <a:p>
            <a:r>
              <a:rPr lang="en-US" dirty="0" smtClean="0"/>
              <a:t>Telegraph: it was a machine that sends electric signals over wire telegraph lines. </a:t>
            </a:r>
            <a:endParaRPr lang="en-US" dirty="0"/>
          </a:p>
        </p:txBody>
      </p:sp>
    </p:spTree>
    <p:extLst>
      <p:ext uri="{BB962C8B-B14F-4D97-AF65-F5344CB8AC3E}">
        <p14:creationId xmlns:p14="http://schemas.microsoft.com/office/powerpoint/2010/main" val="184119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Samuel Morse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02085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32" y="1526177"/>
            <a:ext cx="5232418" cy="2893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83350" y="4648200"/>
            <a:ext cx="4383982" cy="1384995"/>
          </a:xfrm>
          <a:prstGeom prst="rect">
            <a:avLst/>
          </a:prstGeom>
          <a:noFill/>
        </p:spPr>
        <p:txBody>
          <a:bodyPr wrap="square" rtlCol="0">
            <a:spAutoFit/>
          </a:bodyPr>
          <a:lstStyle/>
          <a:p>
            <a:r>
              <a:rPr lang="en-US" sz="2800" dirty="0" smtClean="0"/>
              <a:t>Take a minute and try to write your name in </a:t>
            </a:r>
            <a:r>
              <a:rPr lang="en-US" sz="2800" dirty="0" err="1" smtClean="0"/>
              <a:t>morse</a:t>
            </a:r>
            <a:r>
              <a:rPr lang="en-US" sz="2800" dirty="0" smtClean="0"/>
              <a:t> code.</a:t>
            </a:r>
            <a:endParaRPr lang="en-US" sz="2800" dirty="0"/>
          </a:p>
        </p:txBody>
      </p:sp>
    </p:spTree>
    <p:extLst>
      <p:ext uri="{BB962C8B-B14F-4D97-AF65-F5344CB8AC3E}">
        <p14:creationId xmlns:p14="http://schemas.microsoft.com/office/powerpoint/2010/main" val="301269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Transcontinental Railroad</a:t>
            </a:r>
            <a:endParaRPr lang="en-US" dirty="0"/>
          </a:p>
        </p:txBody>
      </p:sp>
      <p:sp>
        <p:nvSpPr>
          <p:cNvPr id="3" name="Content Placeholder 2"/>
          <p:cNvSpPr>
            <a:spLocks noGrp="1"/>
          </p:cNvSpPr>
          <p:nvPr>
            <p:ph idx="1"/>
          </p:nvPr>
        </p:nvSpPr>
        <p:spPr/>
        <p:txBody>
          <a:bodyPr>
            <a:normAutofit lnSpcReduction="10000"/>
          </a:bodyPr>
          <a:lstStyle/>
          <a:p>
            <a:r>
              <a:rPr lang="en-US" dirty="0" smtClean="0"/>
              <a:t>Many pioneers were heading west by the 1840s and some were looking for gold. Others were looking for new places to settle. </a:t>
            </a:r>
          </a:p>
          <a:p>
            <a:r>
              <a:rPr lang="en-US" dirty="0" smtClean="0"/>
              <a:t>To get to the West, many people sailed, others used railroads and then continued by wagons pulled by horses, mules, or oxen. </a:t>
            </a:r>
          </a:p>
          <a:p>
            <a:r>
              <a:rPr lang="en-US" dirty="0" smtClean="0"/>
              <a:t>The trip was long, slow, unsafe, and expensive.  </a:t>
            </a:r>
            <a:endParaRPr lang="en-US" dirty="0"/>
          </a:p>
        </p:txBody>
      </p:sp>
    </p:spTree>
    <p:extLst>
      <p:ext uri="{BB962C8B-B14F-4D97-AF65-F5344CB8AC3E}">
        <p14:creationId xmlns:p14="http://schemas.microsoft.com/office/powerpoint/2010/main" val="1038318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U.S Railroads, 1869</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93" y="1752600"/>
            <a:ext cx="6835107"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10400" y="1752600"/>
            <a:ext cx="2057400" cy="3139321"/>
          </a:xfrm>
          <a:prstGeom prst="rect">
            <a:avLst/>
          </a:prstGeom>
          <a:noFill/>
        </p:spPr>
        <p:txBody>
          <a:bodyPr wrap="square" rtlCol="0">
            <a:spAutoFit/>
          </a:bodyPr>
          <a:lstStyle/>
          <a:p>
            <a:r>
              <a:rPr lang="en-US" dirty="0" smtClean="0"/>
              <a:t>The line on the left was the Transcontinental Railroad and the lines on the right were other railroads. There was not a railroad yet that linked the East to the West. </a:t>
            </a:r>
            <a:endParaRPr lang="en-US" dirty="0"/>
          </a:p>
        </p:txBody>
      </p:sp>
    </p:spTree>
    <p:extLst>
      <p:ext uri="{BB962C8B-B14F-4D97-AF65-F5344CB8AC3E}">
        <p14:creationId xmlns:p14="http://schemas.microsoft.com/office/powerpoint/2010/main" val="2852301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Transcontinental Travel, 1869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0660768"/>
              </p:ext>
            </p:extLst>
          </p:nvPr>
        </p:nvGraphicFramePr>
        <p:xfrm>
          <a:off x="457200" y="1447800"/>
          <a:ext cx="8229600" cy="1529398"/>
        </p:xfrm>
        <a:graphic>
          <a:graphicData uri="http://schemas.openxmlformats.org/drawingml/2006/table">
            <a:tbl>
              <a:tblPr firstRow="1" bandRow="1">
                <a:tableStyleId>{5C22544A-7EE6-4342-B048-85BDC9FD1C3A}</a:tableStyleId>
              </a:tblPr>
              <a:tblGrid>
                <a:gridCol w="4114800"/>
                <a:gridCol w="4114800"/>
              </a:tblGrid>
              <a:tr h="416878">
                <a:tc>
                  <a:txBody>
                    <a:bodyPr/>
                    <a:lstStyle/>
                    <a:p>
                      <a:r>
                        <a:rPr lang="en-US" dirty="0" smtClean="0"/>
                        <a:t>Method of Travel</a:t>
                      </a:r>
                      <a:endParaRPr lang="en-US" dirty="0"/>
                    </a:p>
                  </a:txBody>
                  <a:tcPr/>
                </a:tc>
                <a:tc>
                  <a:txBody>
                    <a:bodyPr/>
                    <a:lstStyle/>
                    <a:p>
                      <a:r>
                        <a:rPr lang="en-US" dirty="0" smtClean="0"/>
                        <a:t>Travel Time</a:t>
                      </a:r>
                      <a:endParaRPr lang="en-US" dirty="0"/>
                    </a:p>
                  </a:txBody>
                  <a:tcPr/>
                </a:tc>
              </a:tr>
              <a:tr h="370840">
                <a:tc>
                  <a:txBody>
                    <a:bodyPr/>
                    <a:lstStyle/>
                    <a:p>
                      <a:r>
                        <a:rPr lang="en-US" dirty="0" smtClean="0"/>
                        <a:t>Ship</a:t>
                      </a:r>
                      <a:endParaRPr lang="en-US" dirty="0"/>
                    </a:p>
                  </a:txBody>
                  <a:tcPr/>
                </a:tc>
                <a:tc>
                  <a:txBody>
                    <a:bodyPr/>
                    <a:lstStyle/>
                    <a:p>
                      <a:r>
                        <a:rPr lang="en-US" dirty="0" smtClean="0"/>
                        <a:t>Six</a:t>
                      </a:r>
                      <a:r>
                        <a:rPr lang="en-US" baseline="0" dirty="0" smtClean="0"/>
                        <a:t>  months</a:t>
                      </a:r>
                      <a:endParaRPr lang="en-US" dirty="0"/>
                    </a:p>
                  </a:txBody>
                  <a:tcPr/>
                </a:tc>
              </a:tr>
              <a:tr h="370840">
                <a:tc>
                  <a:txBody>
                    <a:bodyPr/>
                    <a:lstStyle/>
                    <a:p>
                      <a:r>
                        <a:rPr lang="en-US" dirty="0" smtClean="0"/>
                        <a:t>Railroad and wagon</a:t>
                      </a:r>
                      <a:endParaRPr lang="en-US" dirty="0"/>
                    </a:p>
                  </a:txBody>
                  <a:tcPr/>
                </a:tc>
                <a:tc>
                  <a:txBody>
                    <a:bodyPr/>
                    <a:lstStyle/>
                    <a:p>
                      <a:r>
                        <a:rPr lang="en-US" dirty="0" smtClean="0"/>
                        <a:t>Five months</a:t>
                      </a:r>
                      <a:endParaRPr lang="en-US" dirty="0"/>
                    </a:p>
                  </a:txBody>
                  <a:tcPr/>
                </a:tc>
              </a:tr>
              <a:tr h="370840">
                <a:tc>
                  <a:txBody>
                    <a:bodyPr/>
                    <a:lstStyle/>
                    <a:p>
                      <a:r>
                        <a:rPr lang="en-US" dirty="0" smtClean="0"/>
                        <a:t>Transcontinental</a:t>
                      </a:r>
                      <a:r>
                        <a:rPr lang="en-US" baseline="0" dirty="0" smtClean="0"/>
                        <a:t> railroad</a:t>
                      </a:r>
                      <a:endParaRPr lang="en-US" dirty="0"/>
                    </a:p>
                  </a:txBody>
                  <a:tcPr/>
                </a:tc>
                <a:tc>
                  <a:txBody>
                    <a:bodyPr/>
                    <a:lstStyle/>
                    <a:p>
                      <a:r>
                        <a:rPr lang="en-US" dirty="0" smtClean="0"/>
                        <a:t>Eight</a:t>
                      </a:r>
                      <a:r>
                        <a:rPr lang="en-US" baseline="0" dirty="0" smtClean="0"/>
                        <a:t> days</a:t>
                      </a:r>
                      <a:endParaRPr lang="en-US" dirty="0"/>
                    </a:p>
                  </a:txBody>
                  <a:tcPr/>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594841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42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Railroad Companies</a:t>
            </a:r>
            <a:endParaRPr lang="en-US" dirty="0"/>
          </a:p>
        </p:txBody>
      </p:sp>
      <p:sp>
        <p:nvSpPr>
          <p:cNvPr id="3" name="Content Placeholder 2"/>
          <p:cNvSpPr>
            <a:spLocks noGrp="1"/>
          </p:cNvSpPr>
          <p:nvPr>
            <p:ph idx="1"/>
          </p:nvPr>
        </p:nvSpPr>
        <p:spPr/>
        <p:txBody>
          <a:bodyPr/>
          <a:lstStyle/>
          <a:p>
            <a:r>
              <a:rPr lang="en-US" dirty="0" smtClean="0"/>
              <a:t>A group of entrepreneurs in California wanted to earn money by building a transcontinental railroad. This was a railroad that crosses a continent. </a:t>
            </a:r>
          </a:p>
          <a:p>
            <a:r>
              <a:rPr lang="en-US" dirty="0" smtClean="0"/>
              <a:t>The railroad would make travel easier from California to the East. </a:t>
            </a:r>
            <a:endParaRPr lang="en-US" dirty="0"/>
          </a:p>
          <a:p>
            <a:r>
              <a:rPr lang="en-US" dirty="0" smtClean="0"/>
              <a:t>The group asked Congress to help by giving them money and land. </a:t>
            </a:r>
            <a:endParaRPr lang="en-US" dirty="0"/>
          </a:p>
        </p:txBody>
      </p:sp>
    </p:spTree>
    <p:extLst>
      <p:ext uri="{BB962C8B-B14F-4D97-AF65-F5344CB8AC3E}">
        <p14:creationId xmlns:p14="http://schemas.microsoft.com/office/powerpoint/2010/main" val="864627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The Race Is 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1862: Congress passed the Pacific Railway Act and this said that the government could loan money to the Union Pacific and Central Pacific railroad companies. </a:t>
            </a:r>
          </a:p>
          <a:p>
            <a:r>
              <a:rPr lang="en-US" dirty="0" smtClean="0"/>
              <a:t>Congress told the Central Pacific to start in California going from west to east. </a:t>
            </a:r>
          </a:p>
          <a:p>
            <a:r>
              <a:rPr lang="en-US" dirty="0" smtClean="0"/>
              <a:t>The Union Pacific would start from east to west starting in Nebraska. </a:t>
            </a:r>
          </a:p>
          <a:p>
            <a:r>
              <a:rPr lang="en-US" dirty="0" smtClean="0"/>
              <a:t>Rails built by these two companies would meet to build the transcontinental railroad. </a:t>
            </a:r>
          </a:p>
        </p:txBody>
      </p:sp>
    </p:spTree>
    <p:extLst>
      <p:ext uri="{BB962C8B-B14F-4D97-AF65-F5344CB8AC3E}">
        <p14:creationId xmlns:p14="http://schemas.microsoft.com/office/powerpoint/2010/main" val="11196374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402</TotalTime>
  <Words>612</Words>
  <Application>Microsoft Office PowerPoint</Application>
  <PresentationFormat>On-screen Show (4:3)</PresentationFormat>
  <Paragraphs>48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Foundry</vt:lpstr>
      <vt:lpstr>Chapter 7 Lesson 1 Linking East and West pages 222-226</vt:lpstr>
      <vt:lpstr>Vocabulary Preview</vt:lpstr>
      <vt:lpstr>TELEGRAPH HELPS COMMUNICATION</vt:lpstr>
      <vt:lpstr>Samuel Morse</vt:lpstr>
      <vt:lpstr>Transcontinental Railroad</vt:lpstr>
      <vt:lpstr>Major U.S Railroads, 1869</vt:lpstr>
      <vt:lpstr>Transcontinental Travel, 1869</vt:lpstr>
      <vt:lpstr>Two Railroad Companies</vt:lpstr>
      <vt:lpstr>The Race Is On</vt:lpstr>
      <vt:lpstr>Union Pacific</vt:lpstr>
      <vt:lpstr>Central Pacific</vt:lpstr>
      <vt:lpstr>Joining of the Tracks</vt:lpstr>
      <vt:lpstr>PowerPoint Presentation</vt:lpstr>
      <vt:lpstr>Effects of the Railroad</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2013-10-07T13:25:39Z</dcterms:created>
  <dcterms:modified xsi:type="dcterms:W3CDTF">2013-10-07T20:07:59Z</dcterms:modified>
</cp:coreProperties>
</file>