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7" r:id="rId3"/>
    <p:sldId id="304" r:id="rId4"/>
    <p:sldId id="278" r:id="rId5"/>
    <p:sldId id="332" r:id="rId6"/>
    <p:sldId id="264" r:id="rId7"/>
    <p:sldId id="277" r:id="rId8"/>
    <p:sldId id="333" r:id="rId9"/>
    <p:sldId id="342" r:id="rId10"/>
    <p:sldId id="343" r:id="rId11"/>
    <p:sldId id="344" r:id="rId12"/>
    <p:sldId id="334" r:id="rId13"/>
    <p:sldId id="336" r:id="rId14"/>
    <p:sldId id="345" r:id="rId15"/>
    <p:sldId id="335" r:id="rId16"/>
    <p:sldId id="261" r:id="rId17"/>
    <p:sldId id="325" r:id="rId18"/>
    <p:sldId id="326" r:id="rId19"/>
    <p:sldId id="327" r:id="rId20"/>
    <p:sldId id="289" r:id="rId21"/>
    <p:sldId id="337" r:id="rId22"/>
    <p:sldId id="338" r:id="rId23"/>
    <p:sldId id="340" r:id="rId24"/>
    <p:sldId id="330" r:id="rId25"/>
    <p:sldId id="34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81" d="100"/>
          <a:sy n="81" d="100"/>
        </p:scale>
        <p:origin x="-5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648CA92-23B9-4E85-8BA9-1662D64AB246}" type="datetimeFigureOut">
              <a:rPr lang="en-US" smtClean="0"/>
              <a:pPr>
                <a:defRPr/>
              </a:pPr>
              <a:t>1/16/2014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pPr>
              <a:defRPr/>
            </a:pPr>
            <a:fld id="{A4F2086B-861C-4752-871F-C029DE7682DB}" type="slidenum">
              <a:rPr lang="en-US" smtClean="0"/>
              <a:pPr>
                <a:defRPr/>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693BD76-2E7B-4792-8C8B-3188F21D6184}" type="datetimeFigureOut">
              <a:rPr lang="en-US" smtClean="0"/>
              <a:pPr>
                <a:defRPr/>
              </a:pPr>
              <a:t>1/16/2014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AD5DEC-C8BD-4A65-8041-A1B5F0A45FF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C03218D-67D7-4D47-9122-EF77B5A4382F}" type="datetimeFigureOut">
              <a:rPr lang="en-US" smtClean="0"/>
              <a:pPr>
                <a:defRPr/>
              </a:pPr>
              <a:t>1/16/2014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6096000" y="6356350"/>
            <a:ext cx="762000" cy="365125"/>
          </a:xfrm>
        </p:spPr>
        <p:txBody>
          <a:bodyPr/>
          <a:lstStyle/>
          <a:p>
            <a:pPr>
              <a:defRPr/>
            </a:pPr>
            <a:fld id="{351D12C5-A5D6-4064-AE8E-4EB0F43955B6}" type="slidenum">
              <a:rPr lang="en-US" smtClean="0"/>
              <a:pPr>
                <a:defRPr/>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B331A933-C647-447E-994F-16407AF98C46}" type="datetimeFigureOut">
              <a:rPr lang="en-US" smtClean="0"/>
              <a:pPr>
                <a:defRPr/>
              </a:pPr>
              <a:t>1/16/2014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529CB9-292C-4394-A117-0BE9690889C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032C03-6932-498C-85C0-A8BDF3FFC716}" type="datetimeFigureOut">
              <a:rPr lang="en-US" smtClean="0"/>
              <a:pPr>
                <a:defRPr/>
              </a:pPr>
              <a:t>1/16/2014</a:t>
            </a:fld>
            <a:endParaRPr lang="en-US"/>
          </a:p>
        </p:txBody>
      </p:sp>
      <p:sp>
        <p:nvSpPr>
          <p:cNvPr id="5" name="Footer Placeholder 4"/>
          <p:cNvSpPr>
            <a:spLocks noGrp="1"/>
          </p:cNvSpPr>
          <p:nvPr>
            <p:ph type="ftr" sz="quarter" idx="11"/>
          </p:nvPr>
        </p:nvSpPr>
        <p:spPr>
          <a:xfrm>
            <a:off x="5791200" y="6356350"/>
            <a:ext cx="2895600" cy="365125"/>
          </a:xfrm>
        </p:spPr>
        <p:txBody>
          <a:bodyPr/>
          <a:lstStyle/>
          <a:p>
            <a:pPr>
              <a:defRPr/>
            </a:pPr>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pPr>
              <a:defRPr/>
            </a:pPr>
            <a:fld id="{15D6059D-E814-4093-B26F-841FD4727C64}" type="slidenum">
              <a:rPr lang="en-US" smtClean="0"/>
              <a:pPr>
                <a:defRPr/>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7053A2C-4CFC-4865-8C74-9B36DEF2B339}" type="datetimeFigureOut">
              <a:rPr lang="en-US" smtClean="0"/>
              <a:pPr>
                <a:defRPr/>
              </a:pPr>
              <a:t>1/16/2014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8E862F-F640-4685-98EB-A4EBACA9F71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CFECC7A-09FE-4C5B-AD1B-011D9FA012A1}" type="datetimeFigureOut">
              <a:rPr lang="en-US" smtClean="0"/>
              <a:pPr>
                <a:defRPr/>
              </a:pPr>
              <a:t>1/16/2014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0A9BB19-31AB-482B-B318-A314AC28563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1F66D8E-1FAF-46B8-8267-42B7DB506A6E}" type="datetimeFigureOut">
              <a:rPr lang="en-US" smtClean="0"/>
              <a:pPr>
                <a:defRPr/>
              </a:pPr>
              <a:t>1/16/2014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E2E948-EFEE-4B89-8251-02BA520050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7956CD-41E0-4907-8F28-FBEA01C470B3}" type="datetimeFigureOut">
              <a:rPr lang="en-US" smtClean="0"/>
              <a:pPr>
                <a:defRPr/>
              </a:pPr>
              <a:t>1/16/2014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33E7EE6-5839-468A-81D9-EB4E6FBF28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EFB85AE-E539-4294-8501-12F6D557EF42}" type="datetimeFigureOut">
              <a:rPr lang="en-US" smtClean="0"/>
              <a:pPr>
                <a:defRPr/>
              </a:pPr>
              <a:t>1/16/2014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D9BE97-C9EF-4736-987F-58B2ECBB555D}" type="slidenum">
              <a:rPr lang="en-US" smtClean="0"/>
              <a:pPr>
                <a:defRPr/>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pPr>
              <a:defRPr/>
            </a:pPr>
            <a:fld id="{D100232D-3C24-4D7B-855A-EE9EFC52BA46}" type="datetimeFigureOut">
              <a:rPr lang="en-US" smtClean="0"/>
              <a:pPr>
                <a:defRPr/>
              </a:pPr>
              <a:t>1/16/2014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673B59-109D-4158-BA23-179ECAF20DE2}" type="slidenum">
              <a:rPr lang="en-US" smtClean="0"/>
              <a:pPr>
                <a:defRPr/>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92576D96-6A8B-42A5-A818-C672CE37C503}" type="datetimeFigureOut">
              <a:rPr lang="en-US" smtClean="0"/>
              <a:pPr>
                <a:defRPr/>
              </a:pPr>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44A2D9F9-A5B0-4322-80A2-F7CA7EE74376}" type="slidenum">
              <a:rPr lang="en-US" smtClean="0"/>
              <a:pPr>
                <a:defRPr/>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G9iR0xJW-F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TScuLYHnxV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outube.com/watch?v=5v33jF5TGLw"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uK2iVxgKEY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bc.co.uk/schools/worldwarone/hq/index.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ppzkfaxaf1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rainpop.com/socialstudies/ushistory/worldwari/preview.we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667000"/>
            <a:ext cx="7620000" cy="2286000"/>
          </a:xfrm>
        </p:spPr>
        <p:txBody>
          <a:bodyPr>
            <a:normAutofit fontScale="90000"/>
          </a:bodyPr>
          <a:lstStyle/>
          <a:p>
            <a:pPr eaLnBrk="1" hangingPunct="1">
              <a:defRPr/>
            </a:pP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a:t/>
            </a:r>
            <a:br>
              <a:rPr lang="en-US" sz="5400" dirty="0"/>
            </a:br>
            <a:r>
              <a:rPr lang="en-US" sz="5400" dirty="0" smtClean="0"/>
              <a:t/>
            </a:r>
            <a:br>
              <a:rPr lang="en-US" sz="5400" dirty="0" smtClean="0"/>
            </a:br>
            <a:r>
              <a:rPr lang="en-US" sz="5400" dirty="0" smtClean="0"/>
              <a:t>Chapter 9</a:t>
            </a:r>
            <a:br>
              <a:rPr lang="en-US" sz="5400" dirty="0" smtClean="0"/>
            </a:br>
            <a:r>
              <a:rPr lang="en-US" sz="5400" dirty="0" smtClean="0"/>
              <a:t>Lesson 2  </a:t>
            </a:r>
            <a:br>
              <a:rPr lang="en-US" sz="5400" dirty="0" smtClean="0"/>
            </a:br>
            <a:r>
              <a:rPr lang="en-US" sz="5400" dirty="0" smtClean="0"/>
              <a:t>World War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683073"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40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349250"/>
            <a:ext cx="747395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00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Trench Warfare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429000" cy="361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450" y="1179196"/>
            <a:ext cx="5542913" cy="376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70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Quotes from men in battle</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smtClean="0"/>
              <a:t>“To </a:t>
            </a:r>
            <a:r>
              <a:rPr lang="en-US" sz="1800" dirty="0"/>
              <a:t>add to the general discomfort, the trenches were alive with rats. The knowledge that the gigantic trench rats had grown fat through feeding on the dead bodies in No Man's Land made the soldiers hate them more fiercely than almost anything </a:t>
            </a:r>
            <a:r>
              <a:rPr lang="en-US" sz="1800" dirty="0" smtClean="0"/>
              <a:t>else”.</a:t>
            </a:r>
            <a:endParaRPr lang="en-US" sz="1800" dirty="0"/>
          </a:p>
          <a:p>
            <a:pPr marL="0" indent="0">
              <a:buNone/>
            </a:pPr>
            <a:r>
              <a:rPr lang="en-US" sz="1800" dirty="0" smtClean="0"/>
              <a:t>-S</a:t>
            </a:r>
            <a:r>
              <a:rPr lang="en-US" sz="1800" dirty="0"/>
              <a:t>. Case, The First World War, 1976</a:t>
            </a:r>
          </a:p>
          <a:p>
            <a:r>
              <a:rPr lang="en-US" sz="1800" dirty="0"/>
              <a:t>We were always hungry. Many times we only got one slice of bread, often without butter or jam, for breakfast and hard biscuits for tea. These were so hard that you had to put them on a firm surface and smash them with a stone or something. Sometimes when drinking water did not arrive, we had to boil rainwater from shell </a:t>
            </a:r>
            <a:r>
              <a:rPr lang="en-US" sz="1800" dirty="0" smtClean="0"/>
              <a:t>holes.-</a:t>
            </a:r>
          </a:p>
          <a:p>
            <a:pPr marL="0" indent="0">
              <a:buNone/>
            </a:pPr>
            <a:r>
              <a:rPr lang="en-US" sz="1800" dirty="0"/>
              <a:t>-</a:t>
            </a:r>
            <a:r>
              <a:rPr lang="en-US" sz="1800" dirty="0" smtClean="0"/>
              <a:t>A </a:t>
            </a:r>
            <a:r>
              <a:rPr lang="en-US" sz="1800" dirty="0"/>
              <a:t>British soldier describing rations in the front line</a:t>
            </a:r>
          </a:p>
          <a:p>
            <a:r>
              <a:rPr lang="en-US" sz="1900" dirty="0"/>
              <a:t>It has been raining every day here this week which makes things very uncomfortable, heaps of mud and lice including rats of course, but getting used to same now, my skin is quite raw owing to keeping on rubbing myself, haven't had a chance of getting water to wash a shirt out but hope to do something towards comfort </a:t>
            </a:r>
            <a:r>
              <a:rPr lang="en-US" sz="1900" dirty="0" smtClean="0"/>
              <a:t>tomorrow.</a:t>
            </a:r>
          </a:p>
          <a:p>
            <a:r>
              <a:rPr lang="en-US" sz="1700" dirty="0"/>
              <a:t>-</a:t>
            </a:r>
            <a:r>
              <a:rPr lang="en-US" sz="1700" dirty="0" smtClean="0"/>
              <a:t>Private </a:t>
            </a:r>
            <a:r>
              <a:rPr lang="en-US" sz="1700" dirty="0"/>
              <a:t>A.H. Hubbard, London Scottish, 1916</a:t>
            </a:r>
          </a:p>
          <a:p>
            <a:endParaRPr lang="en-US" dirty="0"/>
          </a:p>
        </p:txBody>
      </p:sp>
    </p:spTree>
    <p:extLst>
      <p:ext uri="{BB962C8B-B14F-4D97-AF65-F5344CB8AC3E}">
        <p14:creationId xmlns:p14="http://schemas.microsoft.com/office/powerpoint/2010/main" val="1378720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Foot</a:t>
            </a:r>
            <a:endParaRPr lang="en-US" dirty="0"/>
          </a:p>
        </p:txBody>
      </p:sp>
      <p:sp>
        <p:nvSpPr>
          <p:cNvPr id="3" name="Content Placeholder 2"/>
          <p:cNvSpPr>
            <a:spLocks noGrp="1"/>
          </p:cNvSpPr>
          <p:nvPr>
            <p:ph idx="1"/>
          </p:nvPr>
        </p:nvSpPr>
        <p:spPr/>
        <p:txBody>
          <a:bodyPr/>
          <a:lstStyle/>
          <a:p>
            <a:r>
              <a:rPr lang="en-US" dirty="0"/>
              <a:t>Trench foot is a medical condition caused by prolonged exposure of the feet to damp, unsanitary, and cold conditions.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254793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225" y="2587625"/>
            <a:ext cx="5395913" cy="368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63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you list the Allies and Central Powers?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815" y="1242646"/>
            <a:ext cx="647525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61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Lusitania </a:t>
            </a:r>
          </a:p>
        </p:txBody>
      </p:sp>
      <p:sp>
        <p:nvSpPr>
          <p:cNvPr id="19459" name="Rectangle 3"/>
          <p:cNvSpPr>
            <a:spLocks noGrp="1" noChangeArrowheads="1"/>
          </p:cNvSpPr>
          <p:nvPr>
            <p:ph idx="1"/>
          </p:nvPr>
        </p:nvSpPr>
        <p:spPr>
          <a:xfrm>
            <a:off x="0" y="1600200"/>
            <a:ext cx="9144000" cy="4525963"/>
          </a:xfrm>
        </p:spPr>
        <p:txBody>
          <a:bodyPr>
            <a:normAutofit fontScale="92500" lnSpcReduction="20000"/>
          </a:bodyPr>
          <a:lstStyle/>
          <a:p>
            <a:pPr eaLnBrk="1" hangingPunct="1">
              <a:defRPr/>
            </a:pPr>
            <a:r>
              <a:rPr lang="en-US" sz="2800" dirty="0" smtClean="0"/>
              <a:t>Why did America enter the War?</a:t>
            </a:r>
          </a:p>
          <a:p>
            <a:pPr marL="0" indent="0" eaLnBrk="1" hangingPunct="1">
              <a:buNone/>
              <a:defRPr/>
            </a:pPr>
            <a:endParaRPr lang="en-US" sz="2800" dirty="0" smtClean="0"/>
          </a:p>
          <a:p>
            <a:pPr eaLnBrk="1" hangingPunct="1">
              <a:defRPr/>
            </a:pPr>
            <a:r>
              <a:rPr lang="en-US" dirty="0" smtClean="0"/>
              <a:t>Most people including Woodrow Wilson wanted to stay out of the war, but we joined the war in 1914 on the side of the Allies. </a:t>
            </a:r>
          </a:p>
          <a:p>
            <a:pPr eaLnBrk="1" hangingPunct="1">
              <a:defRPr/>
            </a:pPr>
            <a:r>
              <a:rPr lang="en-US" dirty="0" smtClean="0"/>
              <a:t>During the 1</a:t>
            </a:r>
            <a:r>
              <a:rPr lang="en-US" baseline="30000" dirty="0" smtClean="0"/>
              <a:t>st</a:t>
            </a:r>
            <a:r>
              <a:rPr lang="en-US" dirty="0" smtClean="0"/>
              <a:t> year of the war, German submarines sank British ships carrying trade goods. </a:t>
            </a:r>
          </a:p>
          <a:p>
            <a:pPr eaLnBrk="1" hangingPunct="1">
              <a:defRPr/>
            </a:pPr>
            <a:r>
              <a:rPr lang="en-US" dirty="0" smtClean="0"/>
              <a:t>Then in 1915, a German submarine sank the Lusitania which was a British passenger ship that had many Americans on Board. People were shocked and angry. </a:t>
            </a:r>
          </a:p>
          <a:p>
            <a:pPr eaLnBrk="1" hangingPunct="1">
              <a:defRPr/>
            </a:pPr>
            <a:endParaRPr lang="en-US" dirty="0"/>
          </a:p>
          <a:p>
            <a:pPr eaLnBrk="1" hangingPunct="1">
              <a:defRPr/>
            </a:pPr>
            <a:r>
              <a:rPr lang="en-US" dirty="0" smtClean="0"/>
              <a:t>After the sinking of the Lusitania, Germany agreed they wouldn’t attack any more ships, but they broke the promise. Soon after in April 1917, we declared war on the Central Powers. </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 calcmode="lin" valueType="num">
                                      <p:cBhvr additive="base">
                                        <p:cTn id="37"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19458"/>
                                        </p:tgtEl>
                                        <p:attrNameLst>
                                          <p:attrName>style.visibility</p:attrName>
                                        </p:attrNameLst>
                                      </p:cBhvr>
                                      <p:to>
                                        <p:strVal val="visible"/>
                                      </p:to>
                                    </p:set>
                                    <p:anim calcmode="lin" valueType="num">
                                      <p:cBhvr additive="base">
                                        <p:cTn id="43" dur="500" fill="hold"/>
                                        <p:tgtEl>
                                          <p:spTgt spid="19458"/>
                                        </p:tgtEl>
                                        <p:attrNameLst>
                                          <p:attrName>ppt_x</p:attrName>
                                        </p:attrNameLst>
                                      </p:cBhvr>
                                      <p:tavLst>
                                        <p:tav tm="0">
                                          <p:val>
                                            <p:strVal val="#ppt_x"/>
                                          </p:val>
                                        </p:tav>
                                        <p:tav tm="100000">
                                          <p:val>
                                            <p:strVal val="#ppt_x"/>
                                          </p:val>
                                        </p:tav>
                                      </p:tavLst>
                                    </p:anim>
                                    <p:anim calcmode="lin" valueType="num">
                                      <p:cBhvr additive="base">
                                        <p:cTn id="44"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19459">
                                            <p:txEl>
                                              <p:pRg st="0" end="0"/>
                                            </p:txEl>
                                          </p:spTgt>
                                        </p:tgtEl>
                                        <p:attrNameLst>
                                          <p:attrName>style.visibility</p:attrName>
                                        </p:attrNameLst>
                                      </p:cBhvr>
                                      <p:to>
                                        <p:strVal val="visible"/>
                                      </p:to>
                                    </p:set>
                                    <p:anim calcmode="lin" valueType="num">
                                      <p:cBhvr additive="base">
                                        <p:cTn id="49"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19459">
                                            <p:txEl>
                                              <p:pRg st="2" end="2"/>
                                            </p:txEl>
                                          </p:spTgt>
                                        </p:tgtEl>
                                        <p:attrNameLst>
                                          <p:attrName>style.visibility</p:attrName>
                                        </p:attrNameLst>
                                      </p:cBhvr>
                                      <p:to>
                                        <p:strVal val="visible"/>
                                      </p:to>
                                    </p:set>
                                    <p:anim calcmode="lin" valueType="num">
                                      <p:cBhvr additive="base">
                                        <p:cTn id="55"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19459">
                                            <p:txEl>
                                              <p:pRg st="3" end="3"/>
                                            </p:txEl>
                                          </p:spTgt>
                                        </p:tgtEl>
                                        <p:attrNameLst>
                                          <p:attrName>style.visibility</p:attrName>
                                        </p:attrNameLst>
                                      </p:cBhvr>
                                      <p:to>
                                        <p:strVal val="visible"/>
                                      </p:to>
                                    </p:set>
                                    <p:anim calcmode="lin" valueType="num">
                                      <p:cBhvr additive="base">
                                        <p:cTn id="6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19459">
                                            <p:txEl>
                                              <p:pRg st="4" end="4"/>
                                            </p:txEl>
                                          </p:spTgt>
                                        </p:tgtEl>
                                        <p:attrNameLst>
                                          <p:attrName>style.visibility</p:attrName>
                                        </p:attrNameLst>
                                      </p:cBhvr>
                                      <p:to>
                                        <p:strVal val="visible"/>
                                      </p:to>
                                    </p:set>
                                    <p:anim calcmode="lin" valueType="num">
                                      <p:cBhvr additive="base">
                                        <p:cTn id="67"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19459">
                                            <p:txEl>
                                              <p:pRg st="6" end="6"/>
                                            </p:txEl>
                                          </p:spTgt>
                                        </p:tgtEl>
                                        <p:attrNameLst>
                                          <p:attrName>style.visibility</p:attrName>
                                        </p:attrNameLst>
                                      </p:cBhvr>
                                      <p:to>
                                        <p:strVal val="visible"/>
                                      </p:to>
                                    </p:set>
                                    <p:anim calcmode="lin" valueType="num">
                                      <p:cBhvr additive="base">
                                        <p:cTn id="73" dur="500" fill="hold"/>
                                        <p:tgtEl>
                                          <p:spTgt spid="19459">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4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8" grpId="1"/>
      <p:bldP spid="19459" grpId="0" build="p"/>
      <p:bldP spid="19459"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dirty="0" smtClean="0"/>
              <a:t>                             Lusitania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upload.wikimedia.org/wikipedia/en/e/e8/Lusitania_1907.jpg"/>
          <p:cNvPicPr>
            <a:picLocks noChangeAspect="1" noChangeArrowheads="1"/>
          </p:cNvPicPr>
          <p:nvPr/>
        </p:nvPicPr>
        <p:blipFill>
          <a:blip r:embed="rId2"/>
          <a:srcRect/>
          <a:stretch>
            <a:fillRect/>
          </a:stretch>
        </p:blipFill>
        <p:spPr bwMode="auto">
          <a:xfrm>
            <a:off x="1066800" y="904875"/>
            <a:ext cx="7086600" cy="59531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r>
              <a:rPr lang="en-US" dirty="0" smtClean="0"/>
              <a:t>                            U-Boat </a:t>
            </a:r>
            <a:endParaRPr lang="en-US" dirty="0"/>
          </a:p>
        </p:txBody>
      </p:sp>
      <p:sp>
        <p:nvSpPr>
          <p:cNvPr id="3" name="Content Placeholder 2"/>
          <p:cNvSpPr>
            <a:spLocks noGrp="1"/>
          </p:cNvSpPr>
          <p:nvPr>
            <p:ph idx="1"/>
          </p:nvPr>
        </p:nvSpPr>
        <p:spPr/>
        <p:txBody>
          <a:bodyPr/>
          <a:lstStyle/>
          <a:p>
            <a:endParaRPr lang="en-US" dirty="0"/>
          </a:p>
        </p:txBody>
      </p:sp>
      <p:pic>
        <p:nvPicPr>
          <p:cNvPr id="44034" name="Picture 2" descr="http://www.geocities.com/cyberpza007/ww1/gunboat.jpg"/>
          <p:cNvPicPr>
            <a:picLocks noChangeAspect="1" noChangeArrowheads="1"/>
          </p:cNvPicPr>
          <p:nvPr/>
        </p:nvPicPr>
        <p:blipFill>
          <a:blip r:embed="rId2"/>
          <a:srcRect/>
          <a:stretch>
            <a:fillRect/>
          </a:stretch>
        </p:blipFill>
        <p:spPr bwMode="auto">
          <a:xfrm>
            <a:off x="0" y="0"/>
            <a:ext cx="5791200" cy="3218388"/>
          </a:xfrm>
          <a:prstGeom prst="rect">
            <a:avLst/>
          </a:prstGeom>
          <a:noFill/>
        </p:spPr>
      </p:pic>
      <p:pic>
        <p:nvPicPr>
          <p:cNvPr id="44036" name="Picture 4" descr="http://gizmodo.com/assets/resources/2007/08/025uboat_468x333.jpg"/>
          <p:cNvPicPr>
            <a:picLocks noChangeAspect="1" noChangeArrowheads="1"/>
          </p:cNvPicPr>
          <p:nvPr/>
        </p:nvPicPr>
        <p:blipFill>
          <a:blip r:embed="rId3"/>
          <a:srcRect/>
          <a:stretch>
            <a:fillRect/>
          </a:stretch>
        </p:blipFill>
        <p:spPr bwMode="auto">
          <a:xfrm>
            <a:off x="2514600" y="2792937"/>
            <a:ext cx="5715000" cy="40650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descr="http://pro.corbis.com/images/NA007192.jpg?size=67&amp;uid=%7BA19941A3-E7C2-47C0-BD0C-BE227C29C7B1%7D"/>
          <p:cNvPicPr>
            <a:picLocks noChangeAspect="1" noChangeArrowheads="1"/>
          </p:cNvPicPr>
          <p:nvPr/>
        </p:nvPicPr>
        <p:blipFill>
          <a:blip r:embed="rId2"/>
          <a:srcRect/>
          <a:stretch>
            <a:fillRect/>
          </a:stretch>
        </p:blipFill>
        <p:spPr bwMode="auto">
          <a:xfrm>
            <a:off x="304800" y="457200"/>
            <a:ext cx="8344747" cy="5867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Objective 1</a:t>
            </a:r>
            <a:endParaRPr lang="en-US" dirty="0"/>
          </a:p>
        </p:txBody>
      </p:sp>
      <p:sp>
        <p:nvSpPr>
          <p:cNvPr id="3" name="Content Placeholder 2"/>
          <p:cNvSpPr>
            <a:spLocks noGrp="1"/>
          </p:cNvSpPr>
          <p:nvPr>
            <p:ph idx="1"/>
          </p:nvPr>
        </p:nvSpPr>
        <p:spPr>
          <a:xfrm>
            <a:off x="609600" y="2819400"/>
            <a:ext cx="7772400" cy="3048000"/>
          </a:xfrm>
        </p:spPr>
        <p:txBody>
          <a:bodyPr>
            <a:normAutofit/>
          </a:bodyPr>
          <a:lstStyle/>
          <a:p>
            <a:r>
              <a:rPr lang="en-US" sz="4400" b="1" dirty="0" smtClean="0"/>
              <a:t>SS5H4 </a:t>
            </a:r>
          </a:p>
          <a:p>
            <a:r>
              <a:rPr lang="en-US" sz="4400" b="1" dirty="0" smtClean="0"/>
              <a:t> Students will describe U.S. involvement in World War I and post- World War I America.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smtClean="0"/>
              <a:t>Lusitania </a:t>
            </a:r>
          </a:p>
        </p:txBody>
      </p:sp>
      <p:sp>
        <p:nvSpPr>
          <p:cNvPr id="47107" name="Rectangle 3"/>
          <p:cNvSpPr>
            <a:spLocks noGrp="1" noChangeArrowheads="1"/>
          </p:cNvSpPr>
          <p:nvPr>
            <p:ph idx="1"/>
          </p:nvPr>
        </p:nvSpPr>
        <p:spPr/>
        <p:txBody>
          <a:bodyPr/>
          <a:lstStyle/>
          <a:p>
            <a:pPr algn="ctr">
              <a:buNone/>
              <a:defRPr/>
            </a:pPr>
            <a:r>
              <a:rPr lang="en-US" sz="7200" b="1" dirty="0" smtClean="0">
                <a:hlinkClick r:id="rId2"/>
              </a:rPr>
              <a:t>Video </a:t>
            </a:r>
            <a:endParaRPr lang="en-US" sz="7200" b="1" dirty="0" smtClean="0"/>
          </a:p>
          <a:p>
            <a:pPr algn="ctr">
              <a:buNone/>
              <a:defRPr/>
            </a:pPr>
            <a:endParaRPr lang="en-US" sz="7200" b="1" dirty="0"/>
          </a:p>
          <a:p>
            <a:pPr algn="ctr">
              <a:buNone/>
              <a:defRPr/>
            </a:pPr>
            <a:r>
              <a:rPr lang="en-US" b="1" dirty="0" smtClean="0"/>
              <a:t>*only watch a few minutes to show what the ship looked like</a:t>
            </a:r>
            <a:endParaRPr lang="en-US" sz="8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Weapons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r>
              <a:rPr lang="en-US" dirty="0" smtClean="0"/>
              <a:t>Allies and Central Powers fought with new weapons in WWI. Soldiers used machine guns that could shoot hundreds of bullets per minute. They threw bombs called hand grenades and fired cannon shells miles through the air. </a:t>
            </a:r>
          </a:p>
          <a:p>
            <a:endParaRPr lang="en-US" dirty="0"/>
          </a:p>
          <a:p>
            <a:r>
              <a:rPr lang="en-US" dirty="0" smtClean="0"/>
              <a:t>Submarines sank ships in the Atlantic Ocean. The British invented the tank to attack across the land between trenches. </a:t>
            </a:r>
          </a:p>
          <a:p>
            <a:endParaRPr lang="en-US" dirty="0"/>
          </a:p>
          <a:p>
            <a:r>
              <a:rPr lang="en-US" dirty="0" smtClean="0"/>
              <a:t>Poison gas was used to harm and kill one another. </a:t>
            </a:r>
          </a:p>
          <a:p>
            <a:endParaRPr lang="en-US" dirty="0"/>
          </a:p>
          <a:p>
            <a:r>
              <a:rPr lang="en-US" dirty="0" smtClean="0"/>
              <a:t>Later in the war, airplanes began to drop bombs. </a:t>
            </a:r>
          </a:p>
          <a:p>
            <a:endParaRPr lang="en-US" dirty="0"/>
          </a:p>
          <a:p>
            <a:r>
              <a:rPr lang="en-US" dirty="0" smtClean="0"/>
              <a:t>WWI was the most destructive wear in history at that time. </a:t>
            </a:r>
          </a:p>
        </p:txBody>
      </p:sp>
    </p:spTree>
    <p:extLst>
      <p:ext uri="{BB962C8B-B14F-4D97-AF65-F5344CB8AC3E}">
        <p14:creationId xmlns:p14="http://schemas.microsoft.com/office/powerpoint/2010/main" val="280403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0"/>
            <a:ext cx="5691130" cy="315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
            <a:ext cx="281789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914" y="2895600"/>
            <a:ext cx="446048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11" y="3429000"/>
            <a:ext cx="4243934" cy="252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61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Songs of WWI</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1335080"/>
            <a:ext cx="5193200" cy="471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35080"/>
            <a:ext cx="4419600" cy="494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67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Songs of WWI</a:t>
            </a:r>
            <a:endParaRPr lang="en-US" dirty="0"/>
          </a:p>
        </p:txBody>
      </p:sp>
      <p:sp>
        <p:nvSpPr>
          <p:cNvPr id="3" name="Content Placeholder 2"/>
          <p:cNvSpPr>
            <a:spLocks noGrp="1"/>
          </p:cNvSpPr>
          <p:nvPr>
            <p:ph idx="1"/>
          </p:nvPr>
        </p:nvSpPr>
        <p:spPr/>
        <p:txBody>
          <a:bodyPr/>
          <a:lstStyle/>
          <a:p>
            <a:r>
              <a:rPr lang="en-US" dirty="0" smtClean="0"/>
              <a:t>Choices</a:t>
            </a:r>
          </a:p>
          <a:p>
            <a:r>
              <a:rPr lang="en-US" dirty="0" smtClean="0"/>
              <a:t>1. Music of the 1900s often had colorful drawings that gave customers an idea of what a song was about even before they read the lyrics. Create a drawing cover for the song “Over There”</a:t>
            </a:r>
          </a:p>
          <a:p>
            <a:r>
              <a:rPr lang="en-US" dirty="0" smtClean="0"/>
              <a:t>2. Paraphrase the song. Why do you think putting these words into a song made Cohan’s message more inspiring?</a:t>
            </a:r>
          </a:p>
          <a:p>
            <a:r>
              <a:rPr lang="en-US" dirty="0" smtClean="0"/>
              <a:t>3. Write lyrics for another verse to “Over There” or create your own WWI song. </a:t>
            </a:r>
          </a:p>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WWI Site</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www.bbc.co.uk/schools/worldwarone/hq/index.shtml</a:t>
            </a:r>
            <a:r>
              <a:rPr lang="en-US" dirty="0" smtClean="0"/>
              <a:t> </a:t>
            </a:r>
            <a:endParaRPr lang="en-US" dirty="0"/>
          </a:p>
        </p:txBody>
      </p:sp>
    </p:spTree>
    <p:extLst>
      <p:ext uri="{BB962C8B-B14F-4D97-AF65-F5344CB8AC3E}">
        <p14:creationId xmlns:p14="http://schemas.microsoft.com/office/powerpoint/2010/main" val="397803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Objective 1</a:t>
            </a:r>
            <a:endParaRPr lang="en-US" dirty="0"/>
          </a:p>
        </p:txBody>
      </p:sp>
      <p:sp>
        <p:nvSpPr>
          <p:cNvPr id="3" name="Content Placeholder 2"/>
          <p:cNvSpPr>
            <a:spLocks noGrp="1"/>
          </p:cNvSpPr>
          <p:nvPr>
            <p:ph idx="1"/>
          </p:nvPr>
        </p:nvSpPr>
        <p:spPr>
          <a:xfrm>
            <a:off x="533400" y="2971800"/>
            <a:ext cx="7772400" cy="3048000"/>
          </a:xfrm>
        </p:spPr>
        <p:txBody>
          <a:bodyPr/>
          <a:lstStyle/>
          <a:p>
            <a:r>
              <a:rPr lang="en-US" dirty="0" smtClean="0"/>
              <a:t>a. Explain how German attacks on U.S. shipping during the war in Europe (1914-1917) ultimately led the U.S. to join the fight against Germany; </a:t>
            </a:r>
          </a:p>
          <a:p>
            <a:r>
              <a:rPr lang="en-US" dirty="0" smtClean="0"/>
              <a:t>include the sinking of the </a:t>
            </a:r>
            <a:r>
              <a:rPr lang="en-US" b="1" u="sng" dirty="0" smtClean="0"/>
              <a:t>Lusitania</a:t>
            </a:r>
            <a:r>
              <a:rPr lang="en-US" dirty="0" smtClean="0"/>
              <a:t> and concerns over safety of U.S. ships.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685800"/>
            <a:ext cx="7772400" cy="1143000"/>
          </a:xfrm>
        </p:spPr>
        <p:txBody>
          <a:bodyPr/>
          <a:lstStyle/>
          <a:p>
            <a:pPr>
              <a:defRPr/>
            </a:pPr>
            <a:r>
              <a:rPr lang="en-US" sz="4400" dirty="0" smtClean="0"/>
              <a:t>Vocabulary</a:t>
            </a:r>
            <a:r>
              <a:rPr lang="en-US" dirty="0" smtClean="0"/>
              <a:t> </a:t>
            </a:r>
          </a:p>
        </p:txBody>
      </p:sp>
      <p:sp>
        <p:nvSpPr>
          <p:cNvPr id="35843" name="Rectangle 3"/>
          <p:cNvSpPr>
            <a:spLocks noGrp="1" noChangeArrowheads="1"/>
          </p:cNvSpPr>
          <p:nvPr>
            <p:ph idx="1"/>
          </p:nvPr>
        </p:nvSpPr>
        <p:spPr>
          <a:xfrm>
            <a:off x="685800" y="2590800"/>
            <a:ext cx="7772400" cy="3810000"/>
          </a:xfrm>
        </p:spPr>
        <p:txBody>
          <a:bodyPr/>
          <a:lstStyle/>
          <a:p>
            <a:pPr>
              <a:defRPr/>
            </a:pPr>
            <a:r>
              <a:rPr lang="en-US" sz="2400" b="1" u="sng" dirty="0" smtClean="0"/>
              <a:t>Nationalism</a:t>
            </a:r>
            <a:r>
              <a:rPr lang="en-US" sz="2400" dirty="0" smtClean="0"/>
              <a:t>: The belief that your country deserves more success than others.</a:t>
            </a:r>
          </a:p>
          <a:p>
            <a:pPr>
              <a:defRPr/>
            </a:pPr>
            <a:r>
              <a:rPr lang="en-US" sz="2400" b="1" u="sng" dirty="0" smtClean="0"/>
              <a:t>Militarism</a:t>
            </a:r>
            <a:r>
              <a:rPr lang="en-US" sz="2400" dirty="0" smtClean="0"/>
              <a:t>: The building of a strong military to frighten or defeat other countries</a:t>
            </a:r>
            <a:endParaRPr lang="en-US" sz="2400" dirty="0"/>
          </a:p>
          <a:p>
            <a:pPr>
              <a:defRPr/>
            </a:pPr>
            <a:r>
              <a:rPr lang="en-US" sz="2400" b="1" u="sng" dirty="0" smtClean="0"/>
              <a:t>Alliance: </a:t>
            </a:r>
            <a:r>
              <a:rPr lang="en-US" sz="2400" dirty="0" smtClean="0"/>
              <a:t>a formal agreement or union between nations, organizations, or people</a:t>
            </a:r>
          </a:p>
          <a:p>
            <a:pPr>
              <a:defRPr/>
            </a:pPr>
            <a:r>
              <a:rPr lang="en-US" sz="2400" b="1" u="sng" dirty="0" smtClean="0"/>
              <a:t>Trench warfare: </a:t>
            </a:r>
            <a:r>
              <a:rPr lang="en-US" sz="2400" dirty="0" smtClean="0"/>
              <a:t>a war fought from ditches dug in the ground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7772400" cy="838200"/>
          </a:xfrm>
        </p:spPr>
        <p:txBody>
          <a:bodyPr>
            <a:normAutofit fontScale="90000"/>
          </a:bodyPr>
          <a:lstStyle/>
          <a:p>
            <a:r>
              <a:rPr lang="en-US" dirty="0" smtClean="0">
                <a:hlinkClick r:id="rId2"/>
              </a:rPr>
              <a:t>Causes of the War</a:t>
            </a:r>
            <a:endParaRPr lang="en-US" dirty="0"/>
          </a:p>
        </p:txBody>
      </p:sp>
      <p:sp>
        <p:nvSpPr>
          <p:cNvPr id="3" name="Content Placeholder 2"/>
          <p:cNvSpPr>
            <a:spLocks noGrp="1"/>
          </p:cNvSpPr>
          <p:nvPr>
            <p:ph idx="1"/>
          </p:nvPr>
        </p:nvSpPr>
        <p:spPr>
          <a:xfrm>
            <a:off x="685800" y="1905000"/>
            <a:ext cx="7772400" cy="4495800"/>
          </a:xfrm>
        </p:spPr>
        <p:txBody>
          <a:bodyPr/>
          <a:lstStyle/>
          <a:p>
            <a:r>
              <a:rPr lang="en-US" sz="2400" dirty="0" smtClean="0">
                <a:latin typeface="Times New Roman" panose="02020603050405020304" pitchFamily="18" charset="0"/>
                <a:cs typeface="Times New Roman" panose="02020603050405020304" pitchFamily="18" charset="0"/>
              </a:rPr>
              <a:t>In the early 1900s, nationalism (your country deserves more success than others) was leading European countries to war.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Nationalism made countries like Germany, Russia, and France compete for land and power.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order to protect themselves, they strengthened their armies and navies and enforced militarism (glorification of military spirit).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50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371600"/>
            <a:ext cx="5410200" cy="1143000"/>
          </a:xfrm>
        </p:spPr>
        <p:txBody>
          <a:bodyPr/>
          <a:lstStyle/>
          <a:p>
            <a:pPr eaLnBrk="1" hangingPunct="1">
              <a:defRPr/>
            </a:pPr>
            <a:r>
              <a:rPr lang="en-US" dirty="0" smtClean="0"/>
              <a:t>Cause of the War </a:t>
            </a:r>
          </a:p>
        </p:txBody>
      </p:sp>
      <p:sp>
        <p:nvSpPr>
          <p:cNvPr id="19458" name="Text Box 5"/>
          <p:cNvSpPr txBox="1">
            <a:spLocks noChangeArrowheads="1"/>
          </p:cNvSpPr>
          <p:nvPr/>
        </p:nvSpPr>
        <p:spPr bwMode="auto">
          <a:xfrm>
            <a:off x="304800" y="2590800"/>
            <a:ext cx="7543800" cy="3939540"/>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dirty="0" smtClean="0">
                <a:latin typeface="Times New Roman" panose="02020603050405020304" pitchFamily="18" charset="0"/>
                <a:cs typeface="Times New Roman" panose="02020603050405020304" pitchFamily="18" charset="0"/>
              </a:rPr>
              <a:t>As countries built up their armies, they began making alliances (to support and defend each other). </a:t>
            </a:r>
            <a:endParaRPr lang="en-US" sz="2000" b="1" dirty="0">
              <a:latin typeface="Times New Roman" panose="02020603050405020304" pitchFamily="18" charset="0"/>
              <a:cs typeface="Times New Roman" panose="02020603050405020304" pitchFamily="18" charset="0"/>
            </a:endParaRPr>
          </a:p>
          <a:p>
            <a:pPr>
              <a:spcBef>
                <a:spcPct val="50000"/>
              </a:spcBef>
              <a:buFont typeface="Arial" pitchFamily="34" charset="0"/>
              <a:buChar char="•"/>
            </a:pPr>
            <a:r>
              <a:rPr lang="en-US" sz="2000" b="1" dirty="0" smtClean="0">
                <a:latin typeface="Times New Roman" panose="02020603050405020304" pitchFamily="18" charset="0"/>
                <a:cs typeface="Times New Roman" panose="02020603050405020304" pitchFamily="18" charset="0"/>
              </a:rPr>
              <a:t>The two alliances were: the Allied Power (Allies) and the Central Powers. </a:t>
            </a:r>
          </a:p>
          <a:p>
            <a:pPr>
              <a:spcBef>
                <a:spcPct val="50000"/>
              </a:spcBef>
              <a:buFont typeface="Arial" pitchFamily="34" charset="0"/>
              <a:buChar char="•"/>
            </a:pPr>
            <a:r>
              <a:rPr lang="en-US" sz="2000" b="1" dirty="0" smtClean="0">
                <a:latin typeface="Times New Roman" panose="02020603050405020304" pitchFamily="18" charset="0"/>
                <a:cs typeface="Times New Roman" panose="02020603050405020304" pitchFamily="18" charset="0"/>
              </a:rPr>
              <a:t>In 1914, Austria-Hungary, a central power, declares war on Serbia (they had an alliance with Russia).</a:t>
            </a:r>
          </a:p>
          <a:p>
            <a:pPr>
              <a:spcBef>
                <a:spcPct val="50000"/>
              </a:spcBef>
              <a:buFont typeface="Arial" pitchFamily="34" charset="0"/>
              <a:buChar char="•"/>
            </a:pPr>
            <a:r>
              <a:rPr lang="en-US" sz="2000" b="1" dirty="0" smtClean="0">
                <a:latin typeface="Times New Roman" panose="02020603050405020304" pitchFamily="18" charset="0"/>
                <a:cs typeface="Times New Roman" panose="02020603050405020304" pitchFamily="18" charset="0"/>
              </a:rPr>
              <a:t>Due to all the alliances both these countries drag the Central Powers alliance and the Allied Powers alliance into a world war.  </a:t>
            </a:r>
          </a:p>
          <a:p>
            <a:pPr>
              <a:spcBef>
                <a:spcPct val="50000"/>
              </a:spcBef>
              <a:buFont typeface="Arial" pitchFamily="34" charset="0"/>
              <a:buChar char="•"/>
            </a:pPr>
            <a:r>
              <a:rPr lang="en-US" sz="2000" b="1" dirty="0" smtClean="0">
                <a:latin typeface="Times New Roman" panose="02020603050405020304" pitchFamily="18" charset="0"/>
                <a:cs typeface="Times New Roman" panose="02020603050405020304" pitchFamily="18" charset="0"/>
              </a:rPr>
              <a:t>Alliances that were meant to prevent war end up causing WW1. </a:t>
            </a:r>
          </a:p>
          <a:p>
            <a:pPr>
              <a:spcBef>
                <a:spcPct val="50000"/>
              </a:spcBef>
              <a:buFont typeface="Arial" pitchFamily="34" charset="0"/>
              <a:buChar char="•"/>
            </a:pPr>
            <a:endParaRPr lang="en-US" sz="2000" b="1" dirty="0" smtClean="0">
              <a:latin typeface="Times New Roman" panose="02020603050405020304" pitchFamily="18" charset="0"/>
              <a:cs typeface="Times New Roman" panose="02020603050405020304" pitchFamily="18" charset="0"/>
            </a:endParaRPr>
          </a:p>
        </p:txBody>
      </p:sp>
      <p:sp>
        <p:nvSpPr>
          <p:cNvPr id="19459" name="Text Box 6"/>
          <p:cNvSpPr txBox="1">
            <a:spLocks noChangeArrowheads="1"/>
          </p:cNvSpPr>
          <p:nvPr/>
        </p:nvSpPr>
        <p:spPr bwMode="auto">
          <a:xfrm>
            <a:off x="6248400" y="2971800"/>
            <a:ext cx="2667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19460" name="Text Box 7"/>
          <p:cNvSpPr txBox="1">
            <a:spLocks noChangeArrowheads="1"/>
          </p:cNvSpPr>
          <p:nvPr/>
        </p:nvSpPr>
        <p:spPr bwMode="auto">
          <a:xfrm>
            <a:off x="6096000" y="0"/>
            <a:ext cx="3048000" cy="2246769"/>
          </a:xfrm>
          <a:prstGeom prst="rect">
            <a:avLst/>
          </a:prstGeom>
          <a:solidFill>
            <a:srgbClr val="FFFF00"/>
          </a:solidFill>
          <a:ln w="9525">
            <a:noFill/>
            <a:miter lim="800000"/>
            <a:headEnd/>
            <a:tailEnd/>
          </a:ln>
        </p:spPr>
        <p:txBody>
          <a:bodyPr wrap="square">
            <a:spAutoFit/>
          </a:bodyPr>
          <a:lstStyle/>
          <a:p>
            <a:r>
              <a:rPr lang="en-US" sz="2000" b="1" u="sng" dirty="0" smtClean="0"/>
              <a:t>Objective 1</a:t>
            </a:r>
            <a:r>
              <a:rPr lang="en-US" sz="2000" dirty="0" smtClean="0"/>
              <a:t>: Explain how German attacks on U.S. shipping during the war in Europe (1914-1917) ultimately led the U.S. to join the fight against Germany</a:t>
            </a:r>
          </a:p>
        </p:txBody>
      </p:sp>
      <p:sp>
        <p:nvSpPr>
          <p:cNvPr id="19461" name="Text Box 8"/>
          <p:cNvSpPr txBox="1">
            <a:spLocks noChangeArrowheads="1"/>
          </p:cNvSpPr>
          <p:nvPr/>
        </p:nvSpPr>
        <p:spPr bwMode="auto">
          <a:xfrm>
            <a:off x="1295400" y="533400"/>
            <a:ext cx="4572000" cy="1200329"/>
          </a:xfrm>
          <a:prstGeom prst="rect">
            <a:avLst/>
          </a:prstGeom>
          <a:solidFill>
            <a:srgbClr val="FFFF00"/>
          </a:solidFill>
          <a:ln w="9525">
            <a:noFill/>
            <a:miter lim="800000"/>
            <a:headEnd/>
            <a:tailEnd/>
          </a:ln>
        </p:spPr>
        <p:txBody>
          <a:bodyPr>
            <a:spAutoFit/>
          </a:bodyPr>
          <a:lstStyle/>
          <a:p>
            <a:pPr>
              <a:spcBef>
                <a:spcPct val="50000"/>
              </a:spcBef>
            </a:pPr>
            <a:r>
              <a:rPr lang="en-US" sz="2400" dirty="0" smtClean="0"/>
              <a:t>Struggles for power among European empires caused a world war.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 calcmode="lin" valueType="num">
                                      <p:cBhvr additive="base">
                                        <p:cTn id="13" dur="500" fill="hold"/>
                                        <p:tgtEl>
                                          <p:spTgt spid="19461"/>
                                        </p:tgtEl>
                                        <p:attrNameLst>
                                          <p:attrName>ppt_x</p:attrName>
                                        </p:attrNameLst>
                                      </p:cBhvr>
                                      <p:tavLst>
                                        <p:tav tm="0">
                                          <p:val>
                                            <p:strVal val="#ppt_x"/>
                                          </p:val>
                                        </p:tav>
                                        <p:tav tm="100000">
                                          <p:val>
                                            <p:strVal val="#ppt_x"/>
                                          </p:val>
                                        </p:tav>
                                      </p:tavLst>
                                    </p:anim>
                                    <p:anim calcmode="lin" valueType="num">
                                      <p:cBhvr additive="base">
                                        <p:cTn id="14"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additive="base">
                                        <p:cTn id="19" dur="500" fill="hold"/>
                                        <p:tgtEl>
                                          <p:spTgt spid="19460"/>
                                        </p:tgtEl>
                                        <p:attrNameLst>
                                          <p:attrName>ppt_x</p:attrName>
                                        </p:attrNameLst>
                                      </p:cBhvr>
                                      <p:tavLst>
                                        <p:tav tm="0">
                                          <p:val>
                                            <p:strVal val="#ppt_x"/>
                                          </p:val>
                                        </p:tav>
                                        <p:tav tm="100000">
                                          <p:val>
                                            <p:strVal val="#ppt_x"/>
                                          </p:val>
                                        </p:tav>
                                      </p:tavLst>
                                    </p:anim>
                                    <p:anim calcmode="lin" valueType="num">
                                      <p:cBhvr additive="base">
                                        <p:cTn id="20"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additive="base">
                                        <p:cTn id="25" dur="500" fill="hold"/>
                                        <p:tgtEl>
                                          <p:spTgt spid="19458"/>
                                        </p:tgtEl>
                                        <p:attrNameLst>
                                          <p:attrName>ppt_x</p:attrName>
                                        </p:attrNameLst>
                                      </p:cBhvr>
                                      <p:tavLst>
                                        <p:tav tm="0">
                                          <p:val>
                                            <p:strVal val="#ppt_x"/>
                                          </p:val>
                                        </p:tav>
                                        <p:tav tm="100000">
                                          <p:val>
                                            <p:strVal val="#ppt_x"/>
                                          </p:val>
                                        </p:tav>
                                      </p:tavLst>
                                    </p:anim>
                                    <p:anim calcmode="lin" valueType="num">
                                      <p:cBhvr additive="base">
                                        <p:cTn id="26"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19458" grpId="0"/>
      <p:bldP spid="19460" grpId="0" animBg="1"/>
      <p:bldP spid="194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World War I </a:t>
            </a:r>
          </a:p>
        </p:txBody>
      </p:sp>
      <p:sp>
        <p:nvSpPr>
          <p:cNvPr id="34819" name="Rectangle 3"/>
          <p:cNvSpPr>
            <a:spLocks noGrp="1" noChangeArrowheads="1"/>
          </p:cNvSpPr>
          <p:nvPr>
            <p:ph idx="1"/>
          </p:nvPr>
        </p:nvSpPr>
        <p:spPr>
          <a:xfrm>
            <a:off x="304800" y="2895600"/>
            <a:ext cx="7772400" cy="3810000"/>
          </a:xfrm>
        </p:spPr>
        <p:txBody>
          <a:bodyPr/>
          <a:lstStyle/>
          <a:p>
            <a:pPr algn="ctr">
              <a:buNone/>
              <a:defRPr/>
            </a:pPr>
            <a:r>
              <a:rPr lang="en-US" sz="6600" b="1" dirty="0" smtClean="0">
                <a:hlinkClick r:id="rId2"/>
              </a:rPr>
              <a:t>   </a:t>
            </a:r>
            <a:endParaRPr lang="en-US" sz="6600" b="1" dirty="0">
              <a:hlinkClick r:id="rId2"/>
            </a:endParaRPr>
          </a:p>
          <a:p>
            <a:pPr algn="ctr">
              <a:buNone/>
              <a:defRPr/>
            </a:pPr>
            <a:r>
              <a:rPr lang="en-US" sz="3600" b="1" dirty="0" smtClean="0">
                <a:hlinkClick r:id="rId2"/>
              </a:rPr>
              <a:t>Video</a:t>
            </a:r>
            <a:r>
              <a:rPr lang="en-US" sz="6600" b="1" dirty="0" smtClean="0">
                <a:hlinkClick r:id="rId2"/>
              </a:rPr>
              <a:t> </a:t>
            </a:r>
            <a:endParaRPr lang="en-US" sz="6600" b="1" dirty="0" smtClean="0"/>
          </a:p>
          <a:p>
            <a:pPr algn="ctr">
              <a:buNone/>
              <a:defRPr/>
            </a:pPr>
            <a:endParaRPr lang="en-US" sz="6600" b="1" dirty="0" smtClean="0"/>
          </a:p>
          <a:p>
            <a:pPr algn="ctr">
              <a:buNone/>
              <a:defRPr/>
            </a:pPr>
            <a:endParaRPr lang="en-US"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430590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Field</a:t>
            </a:r>
            <a:endParaRPr lang="en-US" dirty="0"/>
          </a:p>
        </p:txBody>
      </p:sp>
      <p:sp>
        <p:nvSpPr>
          <p:cNvPr id="3" name="Content Placeholder 2"/>
          <p:cNvSpPr>
            <a:spLocks noGrp="1"/>
          </p:cNvSpPr>
          <p:nvPr>
            <p:ph idx="1"/>
          </p:nvPr>
        </p:nvSpPr>
        <p:spPr/>
        <p:txBody>
          <a:bodyPr>
            <a:normAutofit lnSpcReduction="10000"/>
          </a:bodyPr>
          <a:lstStyle/>
          <a:p>
            <a:r>
              <a:rPr lang="en-US" dirty="0" smtClean="0"/>
              <a:t>Many were eager for war and many young men signed up. However, they didn’t know how terrible or how long the fighting would end up lasting. </a:t>
            </a:r>
          </a:p>
          <a:p>
            <a:endParaRPr lang="en-US" dirty="0"/>
          </a:p>
          <a:p>
            <a:r>
              <a:rPr lang="en-US" dirty="0" smtClean="0"/>
              <a:t>Soldiers fought using a tactic called trench warfare. This was due to the fact that soldiers had to crouch down in trenches for protection and fired their weapons from there. </a:t>
            </a:r>
          </a:p>
          <a:p>
            <a:r>
              <a:rPr lang="en-US" dirty="0" smtClean="0"/>
              <a:t>Millions were killed from these battles and the fighting went on for 4 years. </a:t>
            </a:r>
            <a:endParaRPr lang="en-US" dirty="0"/>
          </a:p>
          <a:p>
            <a:r>
              <a:rPr lang="en-US" dirty="0" smtClean="0"/>
              <a:t>In earlier battles, soldiers fought on battlefields, but didn’t live on them. The mud, cold, diseases, and rats didn’t make life easy. </a:t>
            </a:r>
            <a:endParaRPr lang="en-US" dirty="0"/>
          </a:p>
        </p:txBody>
      </p:sp>
    </p:spTree>
    <p:extLst>
      <p:ext uri="{BB962C8B-B14F-4D97-AF65-F5344CB8AC3E}">
        <p14:creationId xmlns:p14="http://schemas.microsoft.com/office/powerpoint/2010/main" val="147991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05975"/>
            <a:ext cx="8229600" cy="39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219200"/>
            <a:ext cx="8077200" cy="646331"/>
          </a:xfrm>
          <a:prstGeom prst="rect">
            <a:avLst/>
          </a:prstGeom>
          <a:noFill/>
        </p:spPr>
        <p:txBody>
          <a:bodyPr wrap="square" rtlCol="0">
            <a:spAutoFit/>
          </a:bodyPr>
          <a:lstStyle/>
          <a:p>
            <a:r>
              <a:rPr lang="en-US" dirty="0">
                <a:solidFill>
                  <a:schemeClr val="accent4">
                    <a:lumMod val="50000"/>
                  </a:schemeClr>
                </a:solidFill>
              </a:rPr>
              <a:t>Trench Warfare – type of fighting during World War I in which both sides dug trenches protected by mines and barbed wire</a:t>
            </a:r>
          </a:p>
        </p:txBody>
      </p:sp>
    </p:spTree>
    <p:extLst>
      <p:ext uri="{BB962C8B-B14F-4D97-AF65-F5344CB8AC3E}">
        <p14:creationId xmlns:p14="http://schemas.microsoft.com/office/powerpoint/2010/main" val="3060410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2080</TotalTime>
  <Words>1033</Words>
  <Application>Microsoft Office PowerPoint</Application>
  <PresentationFormat>On-screen Show (4:3)</PresentationFormat>
  <Paragraphs>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Decatur</vt:lpstr>
      <vt:lpstr>       Chapter 9 Lesson 2   World War I</vt:lpstr>
      <vt:lpstr>Objective 1</vt:lpstr>
      <vt:lpstr>Objective 1</vt:lpstr>
      <vt:lpstr>Vocabulary </vt:lpstr>
      <vt:lpstr>Causes of the War</vt:lpstr>
      <vt:lpstr>Cause of the War </vt:lpstr>
      <vt:lpstr>                  World War I </vt:lpstr>
      <vt:lpstr>The Battle Field</vt:lpstr>
      <vt:lpstr>Trench Warfare</vt:lpstr>
      <vt:lpstr>PowerPoint Presentation</vt:lpstr>
      <vt:lpstr>PowerPoint Presentation</vt:lpstr>
      <vt:lpstr>Trench Warfare</vt:lpstr>
      <vt:lpstr>Quotes from men in battle</vt:lpstr>
      <vt:lpstr>Trench Foot</vt:lpstr>
      <vt:lpstr>Can you list the Allies and Central Powers?</vt:lpstr>
      <vt:lpstr>Lusitania </vt:lpstr>
      <vt:lpstr>                             Lusitania </vt:lpstr>
      <vt:lpstr>                            U-Boat </vt:lpstr>
      <vt:lpstr>PowerPoint Presentation</vt:lpstr>
      <vt:lpstr>Lusitania </vt:lpstr>
      <vt:lpstr>New Weapons</vt:lpstr>
      <vt:lpstr>PowerPoint Presentation</vt:lpstr>
      <vt:lpstr>Songs of WWI</vt:lpstr>
      <vt:lpstr>Songs of WWI</vt:lpstr>
      <vt:lpstr>Interactive WWI Site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Lesson 1  The Rise of Big Business</dc:title>
  <dc:creator>Philip</dc:creator>
  <cp:lastModifiedBy>Windows User</cp:lastModifiedBy>
  <cp:revision>36</cp:revision>
  <dcterms:created xsi:type="dcterms:W3CDTF">2009-01-04T22:12:27Z</dcterms:created>
  <dcterms:modified xsi:type="dcterms:W3CDTF">2014-01-16T12:01:33Z</dcterms:modified>
</cp:coreProperties>
</file>