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
  </p:notesMasterIdLst>
  <p:handoutMasterIdLst>
    <p:handoutMasterId r:id="rId10"/>
  </p:handoutMasterIdLst>
  <p:sldIdLst>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p:scale>
          <a:sx n="60" d="100"/>
          <a:sy n="60" d="100"/>
        </p:scale>
        <p:origin x="-198" y="-38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11/6/2013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11/6/2013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11/6/2013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11/6/2013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11/6/2013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11/6/2013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11/6/2013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11/6/2013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11/6/2013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11/6/2013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11/6/2013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11/6/2013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11/6/2013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11/6/2013</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11/6/2013</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Happy Sans" panose="02000500000000000000" pitchFamily="2" charset="0"/>
              </a:rPr>
              <a:t>Great Depression and The New Deal</a:t>
            </a:r>
            <a:endParaRPr lang="en-US" dirty="0">
              <a:latin typeface="Happy Sans" panose="02000500000000000000" pitchFamily="2" charset="0"/>
            </a:endParaRPr>
          </a:p>
        </p:txBody>
      </p:sp>
      <p:sp>
        <p:nvSpPr>
          <p:cNvPr id="3" name="Subtitle 2"/>
          <p:cNvSpPr>
            <a:spLocks noGrp="1"/>
          </p:cNvSpPr>
          <p:nvPr>
            <p:ph type="subTitle" idx="1"/>
          </p:nvPr>
        </p:nvSpPr>
        <p:spPr/>
        <p:txBody>
          <a:bodyPr>
            <a:normAutofit/>
          </a:bodyPr>
          <a:lstStyle/>
          <a:p>
            <a:r>
              <a:rPr lang="en-US" sz="2800" dirty="0" smtClean="0">
                <a:latin typeface="Happy Sans" panose="02000500000000000000" pitchFamily="2" charset="0"/>
              </a:rPr>
              <a:t>SS5H5</a:t>
            </a:r>
            <a:endParaRPr lang="en-US" sz="2800" dirty="0">
              <a:latin typeface="Happy Sans" panose="02000500000000000000" pitchFamily="2"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Happy Sans" panose="02000500000000000000" pitchFamily="2" charset="0"/>
              </a:rPr>
              <a:t>The Great Depression and the New Deal</a:t>
            </a:r>
          </a:p>
        </p:txBody>
      </p:sp>
      <p:sp>
        <p:nvSpPr>
          <p:cNvPr id="3" name="Content Placeholder 2"/>
          <p:cNvSpPr>
            <a:spLocks noGrp="1"/>
          </p:cNvSpPr>
          <p:nvPr>
            <p:ph idx="1"/>
          </p:nvPr>
        </p:nvSpPr>
        <p:spPr>
          <a:xfrm>
            <a:off x="351692" y="1635369"/>
            <a:ext cx="11605845" cy="4718538"/>
          </a:xfrm>
        </p:spPr>
        <p:txBody>
          <a:bodyPr>
            <a:normAutofit fontScale="70000" lnSpcReduction="20000"/>
          </a:bodyPr>
          <a:lstStyle/>
          <a:p>
            <a:r>
              <a:rPr lang="en-US" sz="3200" dirty="0">
                <a:latin typeface="Happy Sans" panose="02000500000000000000" pitchFamily="2" charset="0"/>
              </a:rPr>
              <a:t>While the United States economy was booming in the 1920s, people invested in the stock market. </a:t>
            </a:r>
          </a:p>
          <a:p>
            <a:r>
              <a:rPr lang="en-US" sz="3200" dirty="0">
                <a:latin typeface="Happy Sans" panose="02000500000000000000" pitchFamily="2" charset="0"/>
              </a:rPr>
              <a:t>In October of 1929, the stock market crashed. In two days, it fell 23%, and by the GREAT DEPRESSION, stocks had lost 89% of their value</a:t>
            </a:r>
            <a:r>
              <a:rPr lang="en-US" sz="3200" dirty="0" smtClean="0">
                <a:latin typeface="Happy Sans" panose="02000500000000000000" pitchFamily="2" charset="0"/>
              </a:rPr>
              <a:t>.</a:t>
            </a:r>
            <a:endParaRPr lang="en-US" sz="3200" dirty="0">
              <a:latin typeface="Happy Sans" panose="02000500000000000000" pitchFamily="2" charset="0"/>
            </a:endParaRPr>
          </a:p>
          <a:p>
            <a:r>
              <a:rPr lang="en-US" sz="3200" u="sng" dirty="0">
                <a:latin typeface="Happy Sans" panose="02000500000000000000" pitchFamily="2" charset="0"/>
              </a:rPr>
              <a:t>Leading up to the Great Depression…</a:t>
            </a:r>
          </a:p>
          <a:p>
            <a:r>
              <a:rPr lang="en-US" sz="3200" dirty="0">
                <a:latin typeface="Happy Sans" panose="02000500000000000000" pitchFamily="2" charset="0"/>
              </a:rPr>
              <a:t>In the 1920s, CREDIT began, which allowed people to buy many things with the promise of paying for them later.</a:t>
            </a:r>
          </a:p>
          <a:p>
            <a:r>
              <a:rPr lang="en-US" sz="3200" dirty="0">
                <a:latin typeface="Happy Sans" panose="02000500000000000000" pitchFamily="2" charset="0"/>
              </a:rPr>
              <a:t>DEBT is money that is owed, and many people had debt.</a:t>
            </a:r>
          </a:p>
          <a:p>
            <a:r>
              <a:rPr lang="en-US" sz="3200" dirty="0">
                <a:latin typeface="Happy Sans" panose="02000500000000000000" pitchFamily="2" charset="0"/>
              </a:rPr>
              <a:t>During the Great Depression, people could not pay their debts back to the banks, and the banks in turn lost money.</a:t>
            </a:r>
          </a:p>
          <a:p>
            <a:r>
              <a:rPr lang="en-US" sz="3200" dirty="0">
                <a:latin typeface="Happy Sans" panose="02000500000000000000" pitchFamily="2" charset="0"/>
              </a:rPr>
              <a:t>Banks, as well as people, invested in the stock market. When it crashed, banks lost even more money.</a:t>
            </a:r>
          </a:p>
          <a:p>
            <a:r>
              <a:rPr lang="en-US" sz="3200" dirty="0">
                <a:latin typeface="Happy Sans" panose="02000500000000000000" pitchFamily="2" charset="0"/>
              </a:rPr>
              <a:t>By 1932, one out of four persons was UNEMPLOYED, that is, did not have a job.</a:t>
            </a:r>
          </a:p>
          <a:p>
            <a:endParaRPr lang="en-US" dirty="0"/>
          </a:p>
        </p:txBody>
      </p:sp>
    </p:spTree>
    <p:extLst>
      <p:ext uri="{BB962C8B-B14F-4D97-AF65-F5344CB8AC3E}">
        <p14:creationId xmlns:p14="http://schemas.microsoft.com/office/powerpoint/2010/main" val="6292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Happy Sans" panose="02000500000000000000" pitchFamily="2" charset="0"/>
              </a:rPr>
              <a:t>The Great Depression and the New Deal</a:t>
            </a:r>
          </a:p>
        </p:txBody>
      </p:sp>
      <p:sp>
        <p:nvSpPr>
          <p:cNvPr id="4" name="Content Placeholder 2"/>
          <p:cNvSpPr txBox="1">
            <a:spLocks/>
          </p:cNvSpPr>
          <p:nvPr/>
        </p:nvSpPr>
        <p:spPr>
          <a:xfrm>
            <a:off x="351692" y="1635369"/>
            <a:ext cx="11605845" cy="4718538"/>
          </a:xfrm>
          <a:prstGeom prst="rect">
            <a:avLst/>
          </a:prstGeom>
        </p:spPr>
        <p:txBody>
          <a:bodyPr vert="horz" lIns="91440" tIns="45720" rIns="91440" bIns="45720" rtlCol="0">
            <a:normAutofit fontScale="550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en-US" sz="4000" dirty="0">
                <a:latin typeface="Happy Sans" panose="02000500000000000000" pitchFamily="2" charset="0"/>
              </a:rPr>
              <a:t>The Great Depression lasted ten years. </a:t>
            </a:r>
          </a:p>
          <a:p>
            <a:r>
              <a:rPr lang="en-US" sz="4000" dirty="0">
                <a:latin typeface="Happy Sans" panose="02000500000000000000" pitchFamily="2" charset="0"/>
              </a:rPr>
              <a:t>The economy was in RECESSION – which means the economy was down.</a:t>
            </a:r>
          </a:p>
          <a:p>
            <a:r>
              <a:rPr lang="en-US" sz="4000" dirty="0">
                <a:latin typeface="Happy Sans" panose="02000500000000000000" pitchFamily="2" charset="0"/>
              </a:rPr>
              <a:t>By 1933, 15 million people were unemployed. When people were unemployed, they could not afford housing.</a:t>
            </a:r>
          </a:p>
          <a:p>
            <a:r>
              <a:rPr lang="en-US" sz="4000" dirty="0">
                <a:latin typeface="Happy Sans" panose="02000500000000000000" pitchFamily="2" charset="0"/>
              </a:rPr>
              <a:t>As a result of no housing, SHANTYTOWNS were common. In this, people lived in tents and shacks. </a:t>
            </a:r>
          </a:p>
          <a:p>
            <a:r>
              <a:rPr lang="en-US" sz="4000" dirty="0">
                <a:latin typeface="Happy Sans" panose="02000500000000000000" pitchFamily="2" charset="0"/>
              </a:rPr>
              <a:t>HERBERT HOOVER, president from 1929 to 1933, was blamed for much of The Great Depression.</a:t>
            </a:r>
          </a:p>
          <a:p>
            <a:r>
              <a:rPr lang="en-US" sz="4000" dirty="0">
                <a:latin typeface="Happy Sans" panose="02000500000000000000" pitchFamily="2" charset="0"/>
              </a:rPr>
              <a:t>Soup kitchens were formed so </a:t>
            </a:r>
            <a:r>
              <a:rPr lang="en-US" sz="4000" dirty="0" smtClean="0">
                <a:latin typeface="Happy Sans" panose="02000500000000000000" pitchFamily="2" charset="0"/>
              </a:rPr>
              <a:t>people who had no other place to go </a:t>
            </a:r>
            <a:r>
              <a:rPr lang="en-US" sz="4000" dirty="0">
                <a:latin typeface="Happy Sans" panose="02000500000000000000" pitchFamily="2" charset="0"/>
              </a:rPr>
              <a:t>could get food to eat.</a:t>
            </a:r>
          </a:p>
          <a:p>
            <a:endParaRPr lang="en-US" sz="4000" dirty="0">
              <a:latin typeface="Happy Sans" panose="02000500000000000000" pitchFamily="2" charset="0"/>
            </a:endParaRPr>
          </a:p>
          <a:p>
            <a:r>
              <a:rPr lang="en-US" sz="4000" dirty="0">
                <a:latin typeface="Happy Sans" panose="02000500000000000000" pitchFamily="2" charset="0"/>
              </a:rPr>
              <a:t>Farmers also suffered in the Depression, because crops in the Midwest were not getting enough rain. As a result, the topsoil, or upper layer of dirt blew away. </a:t>
            </a:r>
          </a:p>
          <a:p>
            <a:r>
              <a:rPr lang="en-US" sz="4000" dirty="0">
                <a:latin typeface="Happy Sans" panose="02000500000000000000" pitchFamily="2" charset="0"/>
              </a:rPr>
              <a:t>This was called the DUST BOWL, and caused many farmers to move to bigger cities. </a:t>
            </a:r>
          </a:p>
          <a:p>
            <a:endParaRPr lang="en-US" dirty="0"/>
          </a:p>
        </p:txBody>
      </p:sp>
    </p:spTree>
    <p:extLst>
      <p:ext uri="{BB962C8B-B14F-4D97-AF65-F5344CB8AC3E}">
        <p14:creationId xmlns:p14="http://schemas.microsoft.com/office/powerpoint/2010/main" val="91567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13" y="416169"/>
            <a:ext cx="10058402" cy="1219200"/>
          </a:xfrm>
        </p:spPr>
        <p:txBody>
          <a:bodyPr/>
          <a:lstStyle/>
          <a:p>
            <a:pPr algn="ctr"/>
            <a:r>
              <a:rPr lang="en-US" dirty="0">
                <a:latin typeface="Happy Sans" panose="02000500000000000000" pitchFamily="2" charset="0"/>
              </a:rPr>
              <a:t>The Great Depression and the New Deal</a:t>
            </a:r>
          </a:p>
        </p:txBody>
      </p:sp>
      <p:sp>
        <p:nvSpPr>
          <p:cNvPr id="5" name="Content Placeholder 2"/>
          <p:cNvSpPr txBox="1">
            <a:spLocks/>
          </p:cNvSpPr>
          <p:nvPr/>
        </p:nvSpPr>
        <p:spPr>
          <a:xfrm>
            <a:off x="351692" y="1635369"/>
            <a:ext cx="11605845" cy="4718538"/>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spcBef>
                <a:spcPts val="600"/>
              </a:spcBef>
            </a:pPr>
            <a:r>
              <a:rPr lang="en-US" sz="2800" dirty="0">
                <a:latin typeface="Happy Sans" panose="02000500000000000000" pitchFamily="2" charset="0"/>
              </a:rPr>
              <a:t>Since many Americans blamed Herbert Hoover for the Depression, FRANKLIN DELANO ROOSEVELT (FDR), was elected president in 1932. He was elected president four times, which was more than any other president. </a:t>
            </a:r>
          </a:p>
          <a:p>
            <a:pPr>
              <a:spcBef>
                <a:spcPts val="600"/>
              </a:spcBef>
            </a:pPr>
            <a:r>
              <a:rPr lang="en-US" sz="2800" dirty="0">
                <a:latin typeface="Happy Sans" panose="02000500000000000000" pitchFamily="2" charset="0"/>
              </a:rPr>
              <a:t>FDR suffered from polio, and used wheelchairs and crutches. </a:t>
            </a:r>
          </a:p>
          <a:p>
            <a:pPr>
              <a:spcBef>
                <a:spcPts val="600"/>
              </a:spcBef>
            </a:pPr>
            <a:r>
              <a:rPr lang="en-US" sz="2800" dirty="0">
                <a:latin typeface="Happy Sans" panose="02000500000000000000" pitchFamily="2" charset="0"/>
              </a:rPr>
              <a:t>FDR helped the country recover from the Depression by introducing new programs called THE NEW DEAL. Many New Deal programs are still around today</a:t>
            </a:r>
            <a:r>
              <a:rPr lang="en-US" sz="2800" dirty="0" smtClean="0">
                <a:latin typeface="Happy Sans" panose="02000500000000000000" pitchFamily="2" charset="0"/>
              </a:rPr>
              <a:t>.</a:t>
            </a:r>
            <a:endParaRPr lang="en-US" sz="2800" dirty="0">
              <a:latin typeface="Happy Sans" panose="02000500000000000000" pitchFamily="2" charset="0"/>
            </a:endParaRPr>
          </a:p>
        </p:txBody>
      </p:sp>
    </p:spTree>
    <p:extLst>
      <p:ext uri="{BB962C8B-B14F-4D97-AF65-F5344CB8AC3E}">
        <p14:creationId xmlns:p14="http://schemas.microsoft.com/office/powerpoint/2010/main" val="309949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13" y="416169"/>
            <a:ext cx="10058402" cy="1219200"/>
          </a:xfrm>
        </p:spPr>
        <p:txBody>
          <a:bodyPr/>
          <a:lstStyle/>
          <a:p>
            <a:pPr algn="ctr"/>
            <a:r>
              <a:rPr lang="en-US" dirty="0">
                <a:latin typeface="Happy Sans" panose="02000500000000000000" pitchFamily="2" charset="0"/>
              </a:rPr>
              <a:t>The Great Depression and the New Deal</a:t>
            </a:r>
          </a:p>
        </p:txBody>
      </p:sp>
      <p:sp>
        <p:nvSpPr>
          <p:cNvPr id="5" name="Content Placeholder 2"/>
          <p:cNvSpPr txBox="1">
            <a:spLocks/>
          </p:cNvSpPr>
          <p:nvPr/>
        </p:nvSpPr>
        <p:spPr>
          <a:xfrm>
            <a:off x="351692" y="1635369"/>
            <a:ext cx="11605845" cy="4718538"/>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en-US" dirty="0">
                <a:latin typeface="Happy Sans" panose="02000500000000000000" pitchFamily="2" charset="0"/>
              </a:rPr>
              <a:t>Most notably: </a:t>
            </a:r>
          </a:p>
          <a:p>
            <a:pPr>
              <a:spcBef>
                <a:spcPts val="1200"/>
              </a:spcBef>
            </a:pPr>
            <a:r>
              <a:rPr lang="en-US" u="sng" dirty="0">
                <a:latin typeface="Happy Sans" panose="02000500000000000000" pitchFamily="2" charset="0"/>
              </a:rPr>
              <a:t>CIVILIAN CONSERVATION CORPS (CCC)</a:t>
            </a:r>
            <a:r>
              <a:rPr lang="en-US" dirty="0">
                <a:latin typeface="Happy Sans" panose="02000500000000000000" pitchFamily="2" charset="0"/>
              </a:rPr>
              <a:t> – provided jobs for young men to plant trees and build bridges</a:t>
            </a:r>
          </a:p>
          <a:p>
            <a:pPr>
              <a:spcBef>
                <a:spcPts val="1200"/>
              </a:spcBef>
            </a:pPr>
            <a:r>
              <a:rPr lang="en-US" u="sng" dirty="0">
                <a:latin typeface="Happy Sans" panose="02000500000000000000" pitchFamily="2" charset="0"/>
              </a:rPr>
              <a:t>TENNESSEE VALLEY AUTHORITY (TVA)</a:t>
            </a:r>
            <a:r>
              <a:rPr lang="en-US" dirty="0">
                <a:latin typeface="Happy Sans" panose="02000500000000000000" pitchFamily="2" charset="0"/>
              </a:rPr>
              <a:t> – built dams to control flooding in Tennessee and provide cheap electric power to the southern states</a:t>
            </a:r>
          </a:p>
          <a:p>
            <a:pPr>
              <a:spcBef>
                <a:spcPts val="1200"/>
              </a:spcBef>
            </a:pPr>
            <a:r>
              <a:rPr lang="en-US" u="sng" dirty="0">
                <a:latin typeface="Happy Sans" panose="02000500000000000000" pitchFamily="2" charset="0"/>
              </a:rPr>
              <a:t>FEDERAL DEPOSIT INSURANCE CORPORATION (FDIC)</a:t>
            </a:r>
            <a:r>
              <a:rPr lang="en-US" dirty="0">
                <a:latin typeface="Happy Sans" panose="02000500000000000000" pitchFamily="2" charset="0"/>
              </a:rPr>
              <a:t> – insured savings accounts by FDIC approved banks.</a:t>
            </a:r>
          </a:p>
          <a:p>
            <a:pPr>
              <a:spcBef>
                <a:spcPts val="1200"/>
              </a:spcBef>
            </a:pPr>
            <a:r>
              <a:rPr lang="en-US" u="sng" dirty="0">
                <a:latin typeface="Happy Sans" panose="02000500000000000000" pitchFamily="2" charset="0"/>
              </a:rPr>
              <a:t>WORKS PROGRESS ADMINISTRATION (WPA)</a:t>
            </a:r>
            <a:r>
              <a:rPr lang="en-US" dirty="0">
                <a:latin typeface="Happy Sans" panose="02000500000000000000" pitchFamily="2" charset="0"/>
              </a:rPr>
              <a:t> – employed men and women to build hospitals, schools, parks, airports, and employed artists, writers and musicians.</a:t>
            </a:r>
          </a:p>
          <a:p>
            <a:pPr>
              <a:spcBef>
                <a:spcPts val="1200"/>
              </a:spcBef>
            </a:pPr>
            <a:r>
              <a:rPr lang="en-US" u="sng" dirty="0">
                <a:latin typeface="Happy Sans" panose="02000500000000000000" pitchFamily="2" charset="0"/>
              </a:rPr>
              <a:t>SOCIAL SECURITY ACT (SSA)</a:t>
            </a:r>
            <a:r>
              <a:rPr lang="en-US" dirty="0">
                <a:latin typeface="Happy Sans" panose="02000500000000000000" pitchFamily="2" charset="0"/>
              </a:rPr>
              <a:t> – provides pension (monthly payments) to elderly, unemployed, and people with disabilities.</a:t>
            </a:r>
            <a:endParaRPr lang="en-US" dirty="0">
              <a:latin typeface="Happy Sans" panose="02000500000000000000" pitchFamily="2" charset="0"/>
            </a:endParaRPr>
          </a:p>
        </p:txBody>
      </p:sp>
    </p:spTree>
    <p:extLst>
      <p:ext uri="{BB962C8B-B14F-4D97-AF65-F5344CB8AC3E}">
        <p14:creationId xmlns:p14="http://schemas.microsoft.com/office/powerpoint/2010/main" val="185986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Happy Sans" panose="02000500000000000000" pitchFamily="2" charset="0"/>
              </a:rPr>
              <a:t>The Great Depression and the New Deal</a:t>
            </a:r>
          </a:p>
        </p:txBody>
      </p:sp>
      <p:sp>
        <p:nvSpPr>
          <p:cNvPr id="4" name="Content Placeholder 2"/>
          <p:cNvSpPr txBox="1">
            <a:spLocks/>
          </p:cNvSpPr>
          <p:nvPr/>
        </p:nvSpPr>
        <p:spPr>
          <a:xfrm>
            <a:off x="351692" y="1635369"/>
            <a:ext cx="11605845" cy="4718538"/>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en-US" sz="2800" dirty="0">
                <a:latin typeface="Happy Sans" panose="02000500000000000000" pitchFamily="2" charset="0"/>
              </a:rPr>
              <a:t>Though the country was in a depression, some people were still able to achieve success.</a:t>
            </a:r>
          </a:p>
          <a:p>
            <a:r>
              <a:rPr lang="en-US" sz="2800" u="sng" dirty="0">
                <a:latin typeface="Happy Sans" panose="02000500000000000000" pitchFamily="2" charset="0"/>
              </a:rPr>
              <a:t>DUKE ELLINGTON</a:t>
            </a:r>
            <a:r>
              <a:rPr lang="en-US" sz="2800" dirty="0">
                <a:latin typeface="Happy Sans" panose="02000500000000000000" pitchFamily="2" charset="0"/>
              </a:rPr>
              <a:t> – a leader of the new sound in jazz called BIG BAND.</a:t>
            </a:r>
          </a:p>
          <a:p>
            <a:r>
              <a:rPr lang="en-US" sz="2800" u="sng" dirty="0">
                <a:latin typeface="Happy Sans" panose="02000500000000000000" pitchFamily="2" charset="0"/>
              </a:rPr>
              <a:t>MARGARET MITCHELL</a:t>
            </a:r>
            <a:r>
              <a:rPr lang="en-US" sz="2800" dirty="0">
                <a:latin typeface="Happy Sans" panose="02000500000000000000" pitchFamily="2" charset="0"/>
              </a:rPr>
              <a:t> – won a Pulitzer prize for writing the novel, GONE WITH THE WIND</a:t>
            </a:r>
          </a:p>
          <a:p>
            <a:r>
              <a:rPr lang="en-US" sz="2800" u="sng" dirty="0">
                <a:latin typeface="Happy Sans" panose="02000500000000000000" pitchFamily="2" charset="0"/>
              </a:rPr>
              <a:t>JESSE OWENS</a:t>
            </a:r>
            <a:r>
              <a:rPr lang="en-US" sz="2800" dirty="0">
                <a:latin typeface="Happy Sans" panose="02000500000000000000" pitchFamily="2" charset="0"/>
              </a:rPr>
              <a:t> – was an African American athlete who participated in the Summer Olympics in Berlin, Germany. He won four gold medals.</a:t>
            </a:r>
          </a:p>
        </p:txBody>
      </p:sp>
    </p:spTree>
    <p:extLst>
      <p:ext uri="{BB962C8B-B14F-4D97-AF65-F5344CB8AC3E}">
        <p14:creationId xmlns:p14="http://schemas.microsoft.com/office/powerpoint/2010/main" val="95739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S1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TS103431377</Template>
  <TotalTime>0</TotalTime>
  <Words>610</Words>
  <Application>Microsoft Office PowerPoint</Application>
  <PresentationFormat>Custom</PresentationFormat>
  <Paragraphs>37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TS103431377</vt:lpstr>
      <vt:lpstr>Great Depression and The New Deal</vt:lpstr>
      <vt:lpstr>The Great Depression and the New Deal</vt:lpstr>
      <vt:lpstr>The Great Depression and the New Deal</vt:lpstr>
      <vt:lpstr>The Great Depression and the New Deal</vt:lpstr>
      <vt:lpstr>The Great Depression and the New Deal</vt:lpstr>
      <vt:lpstr>The Great Depression and the New Deal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2013-03-09T21:29:29Z</dcterms:created>
  <dcterms:modified xsi:type="dcterms:W3CDTF">2013-11-06T15:50:06Z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