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7"/>
  </p:notesMasterIdLst>
  <p:sldIdLst>
    <p:sldId id="256" r:id="rId3"/>
    <p:sldId id="265" r:id="rId4"/>
    <p:sldId id="266" r:id="rId5"/>
    <p:sldId id="291" r:id="rId6"/>
    <p:sldId id="300" r:id="rId7"/>
    <p:sldId id="262" r:id="rId8"/>
    <p:sldId id="292" r:id="rId9"/>
    <p:sldId id="294" r:id="rId10"/>
    <p:sldId id="297" r:id="rId11"/>
    <p:sldId id="296" r:id="rId12"/>
    <p:sldId id="295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8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293" r:id="rId53"/>
    <p:sldId id="257" r:id="rId54"/>
    <p:sldId id="299" r:id="rId55"/>
    <p:sldId id="275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9C975-2239-4B64-AA82-442903FCD79F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F658A-014C-4597-B425-E97EB1A25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1DE0AA-64E3-4909-BE6A-4993064D21C1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5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DB61EC-9FCD-40B4-9F64-746779CA47F8}" type="slidenum">
              <a:rPr lang="en-US" sz="1200"/>
              <a:pPr algn="r"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39011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F61543-69DC-4EE2-9616-FC652595A4A0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20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93033E-7B79-4B7C-BA2C-04DA5C483F09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6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C95205-C0FF-41BB-BB33-99F0B7F7E172}" type="slidenum">
              <a:rPr lang="en-US" sz="1200"/>
              <a:pPr algn="r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3508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AEB1DB-AC77-4F69-B6C0-926B6FA03DB2}" type="slidenum">
              <a:rPr lang="en-US" sz="1200"/>
              <a:pPr algn="r"/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6719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78717E-31DB-4E4B-9ECC-D27C7DC7E23E}" type="slidenum">
              <a:rPr lang="en-US" sz="1200"/>
              <a:pPr algn="r"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14187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2BAE7F-951F-4D73-A0AC-54247D352C8E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40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9F5276-945B-4CFF-85D0-79FEC29C9AD0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5DB6D1-17DB-411E-82E6-6B99A57D20D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5FF56F-B0D9-4B7D-BD18-3A56C4068E48}" type="slidenum">
              <a:rPr lang="en-US" sz="1200"/>
              <a:pPr algn="r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588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0AF121-FC28-45CD-AC3E-1BA1AFB430D7}" type="slidenum">
              <a:rPr lang="en-US" sz="1200"/>
              <a:pPr algn="r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8215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6151F6-4AC7-4190-B6AA-B8EDB2DD9559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15201E-6B66-469E-B079-8596A82A57A8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FF8245-C243-46BD-AAB3-75CD05B74E2A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E181DB-D0F6-4920-8941-D53CFCDE8FAC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3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3D4B8D-A51B-4454-BE33-A3FC27BF489E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7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1"/>
            <a:ext cx="7772400" cy="533399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 b="1">
                <a:ln w="9525" cap="flat" cmpd="thickThin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53000"/>
            <a:ext cx="5410200" cy="38100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FontTx/>
              <a:buNone/>
              <a:defRPr lang="en-US" sz="2400" b="1" dirty="0" smtClean="0">
                <a:ln w="9525" cap="flat" cmpd="thickThin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F94E44-7BD5-486F-8249-795A0CD28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B2753-5BB4-406D-B5BF-260E28427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385A3-F1BA-4018-8CFE-E53A8AE3D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38ADF-20AF-4620-A349-D1EEE27BD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059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059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F2D3-DD01-4D39-8E66-546EB469A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F9ECCD-900C-4522-B0D1-EB64DC5F1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Common Mist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 userDrawn="1"/>
        </p:nvGrpSpPr>
        <p:grpSpPr bwMode="auto">
          <a:xfrm>
            <a:off x="456505" y="273683"/>
            <a:ext cx="4115045" cy="823597"/>
            <a:chOff x="457200" y="228600"/>
            <a:chExt cx="2743200" cy="685800"/>
          </a:xfrm>
        </p:grpSpPr>
        <p:sp>
          <p:nvSpPr>
            <p:cNvPr id="3" name="Text Placeholder 1"/>
            <p:cNvSpPr txBox="1">
              <a:spLocks/>
            </p:cNvSpPr>
            <p:nvPr/>
          </p:nvSpPr>
          <p:spPr bwMode="auto">
            <a:xfrm>
              <a:off x="571956" y="468658"/>
              <a:ext cx="2171571" cy="44574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chemeClr val="bg1"/>
                  </a:solidFill>
                  <a:latin typeface="Orly's Font 2" pitchFamily="66" charset="0"/>
                </a:rPr>
                <a:t>Let’s Review</a:t>
              </a:r>
            </a:p>
          </p:txBody>
        </p:sp>
        <p:sp>
          <p:nvSpPr>
            <p:cNvPr id="4" name="Rectangle 23"/>
            <p:cNvSpPr/>
            <p:nvPr/>
          </p:nvSpPr>
          <p:spPr>
            <a:xfrm>
              <a:off x="457200" y="228600"/>
              <a:ext cx="2743200" cy="5715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5" name="TextBox 43"/>
            <p:cNvSpPr txBox="1">
              <a:spLocks noChangeArrowheads="1"/>
            </p:cNvSpPr>
            <p:nvPr userDrawn="1"/>
          </p:nvSpPr>
          <p:spPr bwMode="auto">
            <a:xfrm>
              <a:off x="610054" y="343342"/>
              <a:ext cx="2514451" cy="4356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dirty="0" smtClean="0">
                  <a:solidFill>
                    <a:schemeClr val="bg1"/>
                  </a:solidFill>
                  <a:latin typeface="Orly's Font 2" pitchFamily="66" charset="0"/>
                </a:rPr>
                <a:t>A Common Mistake</a:t>
              </a:r>
              <a:endParaRPr lang="en-US" sz="2800" dirty="0">
                <a:solidFill>
                  <a:schemeClr val="bg1"/>
                </a:solidFill>
                <a:latin typeface="Orly's Font 2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e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456502" y="273683"/>
            <a:ext cx="2739136" cy="823597"/>
            <a:chOff x="457200" y="228600"/>
            <a:chExt cx="2743899" cy="685800"/>
          </a:xfrm>
        </p:grpSpPr>
        <p:sp>
          <p:nvSpPr>
            <p:cNvPr id="3" name="Text Placeholder 1"/>
            <p:cNvSpPr txBox="1">
              <a:spLocks/>
            </p:cNvSpPr>
            <p:nvPr/>
          </p:nvSpPr>
          <p:spPr>
            <a:xfrm>
              <a:off x="570809" y="468658"/>
              <a:ext cx="2172296" cy="445742"/>
            </a:xfrm>
            <a:prstGeom prst="rect">
              <a:avLst/>
            </a:prstGeom>
          </p:spPr>
          <p:txBody>
            <a:bodyPr/>
            <a:lstStyle>
              <a:lvl1pPr marL="228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1pPr>
              <a:lvl2pPr marL="5715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2pPr>
              <a:lvl3pPr marL="914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3pPr>
              <a:lvl4pPr marL="12573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4pPr>
              <a:lvl5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Orly's Font 2" pitchFamily="66" charset="0"/>
                </a:rPr>
                <a:t>Let’s Review</a:t>
              </a:r>
              <a:endParaRPr lang="en-US" dirty="0">
                <a:solidFill>
                  <a:schemeClr val="bg1"/>
                </a:solidFill>
                <a:latin typeface="Orly's Font 2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228600"/>
              <a:ext cx="2743200" cy="5715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686897" y="343342"/>
              <a:ext cx="2514202" cy="43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Orly's Font 2"/>
                </a:rPr>
                <a:t>Core Lesson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456504" y="273683"/>
            <a:ext cx="3543996" cy="823597"/>
            <a:chOff x="457200" y="228600"/>
            <a:chExt cx="2743598" cy="685800"/>
          </a:xfrm>
        </p:grpSpPr>
        <p:sp>
          <p:nvSpPr>
            <p:cNvPr id="3" name="Text Placeholder 1"/>
            <p:cNvSpPr txBox="1">
              <a:spLocks/>
            </p:cNvSpPr>
            <p:nvPr/>
          </p:nvSpPr>
          <p:spPr>
            <a:xfrm>
              <a:off x="572033" y="468658"/>
              <a:ext cx="2171588" cy="445742"/>
            </a:xfrm>
            <a:prstGeom prst="rect">
              <a:avLst/>
            </a:prstGeom>
          </p:spPr>
          <p:txBody>
            <a:bodyPr/>
            <a:lstStyle>
              <a:lvl1pPr marL="228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1pPr>
              <a:lvl2pPr marL="5715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2pPr>
              <a:lvl3pPr marL="914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3pPr>
              <a:lvl4pPr marL="12573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4pPr>
              <a:lvl5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Orly's Font 2" pitchFamily="66" charset="0"/>
                </a:rPr>
                <a:t>Let’s Review</a:t>
              </a:r>
              <a:endParaRPr lang="en-US" dirty="0">
                <a:solidFill>
                  <a:schemeClr val="bg1"/>
                </a:solidFill>
                <a:latin typeface="Orly's Font 2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228600"/>
              <a:ext cx="2743200" cy="5715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686327" y="343342"/>
              <a:ext cx="2514471" cy="43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Orly's Font 2"/>
                </a:rPr>
                <a:t>Guided Practice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F13A-2D00-46B7-9824-DB9AD3CAE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A79F7-F857-402F-A633-47A40341E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EA62-A9D0-4DE1-BC3C-FCAF7600C3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36310-BFEA-4959-8C53-81F24FD46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70A14-5E37-40D4-A0C5-2BC32377D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2B794-66CB-4372-B6D3-962B033B9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2B794-66CB-4372-B6D3-962B033B9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2B794-66CB-4372-B6D3-962B033B9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71477F-8C1C-4020-B49E-8CEF85452E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wmf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wmf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hyperlink" Target="http://learnzillion.com/lessons/608-solve-missing-values-in-ratio-problems-using-a-tabl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zillion.com/lessons/586-solve-ratio-problems-using-tables-and-addi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zillion.com/lessons/587-solve-ratio-problems-using-tables-and-multiplic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schools.com/math/ratios/ratio_coloring_gam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inkingblocks.com/ThinkingBlocks_Ratios/TB_Ratio_Main.html" TargetMode="External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1"/>
            <a:ext cx="7772400" cy="1981199"/>
          </a:xfrm>
        </p:spPr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4648200"/>
            <a:ext cx="6477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en-US" sz="3600" b="1" i="0" u="none" strike="noStrike" cap="none" spc="0" normalizeH="0" baseline="0" dirty="0" smtClean="0">
                <a:ln w="11430"/>
                <a:gradFill>
                  <a:gsLst>
                    <a:gs pos="0">
                      <a:srgbClr val="C00000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Unit 2: Rate, Ratio and Proportional Reasoning Using Equivalent Fractions</a:t>
            </a:r>
            <a:endParaRPr lang="en-US" sz="3600" b="1" cap="none" spc="0" dirty="0">
              <a:ln w="11430"/>
              <a:gradFill>
                <a:gsLst>
                  <a:gs pos="0">
                    <a:srgbClr val="C00000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00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Ratio: </a:t>
            </a:r>
            <a:r>
              <a:rPr lang="en-US" dirty="0" smtClean="0"/>
              <a:t>compares quantities that share a fixed, multiplicative relationship.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124200"/>
            <a:ext cx="2438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2362200" y="685800"/>
            <a:ext cx="1752600" cy="533399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4114800" y="12192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0" y="32766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1000" y="51816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4419600"/>
            <a:ext cx="609600" cy="1855304"/>
          </a:xfrm>
          <a:prstGeom prst="rect">
            <a:avLst/>
          </a:prstGeom>
          <a:noFill/>
        </p:spPr>
      </p:pic>
      <p:pic>
        <p:nvPicPr>
          <p:cNvPr id="14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2438400"/>
            <a:ext cx="609600" cy="1855304"/>
          </a:xfrm>
          <a:prstGeom prst="rect">
            <a:avLst/>
          </a:prstGeom>
          <a:noFill/>
        </p:spPr>
      </p:pic>
      <p:pic>
        <p:nvPicPr>
          <p:cNvPr id="15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381000"/>
            <a:ext cx="609600" cy="1855304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7239000" y="9144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16002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28956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39000" y="35814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9000" y="48768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39000" y="55626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8600" y="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>
                <a:solidFill>
                  <a:schemeClr val="accent2"/>
                </a:solidFill>
              </a:rPr>
              <a:t>Compare the number of girls to the whole class.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00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Ratio: </a:t>
            </a:r>
            <a:r>
              <a:rPr lang="en-US" dirty="0" smtClean="0"/>
              <a:t>compares quantities that share a fixed, multiplicative relationship.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124200"/>
            <a:ext cx="2438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2362200" y="685800"/>
            <a:ext cx="1752600" cy="533399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4114800" y="12192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0" y="32766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1000" y="51816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4419600"/>
            <a:ext cx="609600" cy="1855304"/>
          </a:xfrm>
          <a:prstGeom prst="rect">
            <a:avLst/>
          </a:prstGeom>
          <a:noFill/>
        </p:spPr>
      </p:pic>
      <p:pic>
        <p:nvPicPr>
          <p:cNvPr id="14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2438400"/>
            <a:ext cx="609600" cy="1855304"/>
          </a:xfrm>
          <a:prstGeom prst="rect">
            <a:avLst/>
          </a:prstGeom>
          <a:noFill/>
        </p:spPr>
      </p:pic>
      <p:pic>
        <p:nvPicPr>
          <p:cNvPr id="15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381000"/>
            <a:ext cx="609600" cy="1855304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7239000" y="8382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15240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28956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39000" y="35814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9000" y="48768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39000" y="55626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8600" y="2286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Do the same thing for the  boys in the class.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33400"/>
            <a:ext cx="4114800" cy="914400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  <a:latin typeface="Comic Sans MS" pitchFamily="66" charset="0"/>
              </a:rPr>
              <a:t>Directions:</a:t>
            </a:r>
            <a:endParaRPr lang="en-US" sz="6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990600"/>
            <a:ext cx="8153400" cy="3733800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  <a:buNone/>
            </a:pPr>
            <a:endParaRPr lang="en-US" sz="4000" dirty="0" smtClean="0">
              <a:latin typeface="Comic Sans MS" pitchFamily="66" charset="0"/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4000" dirty="0" smtClean="0">
                <a:latin typeface="Comic Sans MS" pitchFamily="66" charset="0"/>
              </a:rPr>
              <a:t>Name the ratio using math symbols.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4000" dirty="0" smtClean="0">
                <a:latin typeface="Comic Sans MS" pitchFamily="66" charset="0"/>
              </a:rPr>
              <a:t>Identify the type of ratio.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1.  Stars to moons.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685800" cy="685800"/>
          </a:xfrm>
          <a:prstGeom prst="rect">
            <a:avLst/>
          </a:prstGeom>
          <a:noFill/>
        </p:spPr>
      </p:pic>
      <p:pic>
        <p:nvPicPr>
          <p:cNvPr id="1028" name="Picture 4" descr="C:\Users\Angie\AppData\Local\Microsoft\Windows\Temporary Internet Files\Content.IE5\CB802MTY\MC900446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894394" cy="930250"/>
          </a:xfrm>
          <a:prstGeom prst="rect">
            <a:avLst/>
          </a:prstGeom>
          <a:noFill/>
        </p:spPr>
      </p:pic>
      <p:pic>
        <p:nvPicPr>
          <p:cNvPr id="7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38600"/>
            <a:ext cx="1143000" cy="1143000"/>
          </a:xfrm>
          <a:prstGeom prst="rect">
            <a:avLst/>
          </a:prstGeom>
          <a:noFill/>
        </p:spPr>
      </p:pic>
      <p:pic>
        <p:nvPicPr>
          <p:cNvPr id="8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410200"/>
            <a:ext cx="685800" cy="685800"/>
          </a:xfrm>
          <a:prstGeom prst="rect">
            <a:avLst/>
          </a:prstGeom>
          <a:noFill/>
        </p:spPr>
      </p:pic>
      <p:pic>
        <p:nvPicPr>
          <p:cNvPr id="9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524000"/>
            <a:ext cx="685800" cy="685800"/>
          </a:xfrm>
          <a:prstGeom prst="rect">
            <a:avLst/>
          </a:prstGeom>
          <a:noFill/>
        </p:spPr>
      </p:pic>
      <p:pic>
        <p:nvPicPr>
          <p:cNvPr id="10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429000"/>
            <a:ext cx="685800" cy="685800"/>
          </a:xfrm>
          <a:prstGeom prst="rect">
            <a:avLst/>
          </a:prstGeom>
          <a:noFill/>
        </p:spPr>
      </p:pic>
      <p:pic>
        <p:nvPicPr>
          <p:cNvPr id="11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438400"/>
            <a:ext cx="381000" cy="381000"/>
          </a:xfrm>
          <a:prstGeom prst="rect">
            <a:avLst/>
          </a:prstGeom>
          <a:noFill/>
        </p:spPr>
      </p:pic>
      <p:pic>
        <p:nvPicPr>
          <p:cNvPr id="12" name="Picture 4" descr="C:\Users\Angie\AppData\Local\Microsoft\Windows\Temporary Internet Files\Content.IE5\CB802MTY\MC900446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894394" cy="930250"/>
          </a:xfrm>
          <a:prstGeom prst="rect">
            <a:avLst/>
          </a:prstGeom>
          <a:noFill/>
        </p:spPr>
      </p:pic>
      <p:pic>
        <p:nvPicPr>
          <p:cNvPr id="13" name="Picture 4" descr="C:\Users\Angie\AppData\Local\Microsoft\Windows\Temporary Internet Files\Content.IE5\CB802MTY\MC900446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76800"/>
            <a:ext cx="659366" cy="685800"/>
          </a:xfrm>
          <a:prstGeom prst="rect">
            <a:avLst/>
          </a:prstGeom>
          <a:noFill/>
        </p:spPr>
      </p:pic>
      <p:pic>
        <p:nvPicPr>
          <p:cNvPr id="14" name="Picture 4" descr="C:\Users\Angie\AppData\Local\Microsoft\Windows\Temporary Internet Files\Content.IE5\CB802MTY\MC900446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19600"/>
            <a:ext cx="1808794" cy="1881308"/>
          </a:xfrm>
          <a:prstGeom prst="rect">
            <a:avLst/>
          </a:prstGeom>
          <a:noFill/>
        </p:spPr>
      </p:pic>
      <p:pic>
        <p:nvPicPr>
          <p:cNvPr id="15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029200"/>
            <a:ext cx="381000" cy="381000"/>
          </a:xfrm>
          <a:prstGeom prst="rect">
            <a:avLst/>
          </a:prstGeom>
          <a:noFill/>
        </p:spPr>
      </p:pic>
      <p:pic>
        <p:nvPicPr>
          <p:cNvPr id="16" name="Picture 3" descr="C:\Users\Angie\AppData\Local\Microsoft\Windows\Temporary Internet Files\Content.IE5\VRUILW5B\MC9004413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00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2.  </a:t>
            </a:r>
            <a:r>
              <a:rPr lang="en-US" smtClean="0">
                <a:solidFill>
                  <a:schemeClr val="bg1"/>
                </a:solidFill>
                <a:latin typeface="Comic Sans MS" pitchFamily="66" charset="0"/>
              </a:rPr>
              <a:t>Insects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to grasshoppers.</a:t>
            </a:r>
            <a:b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Angie\AppData\Local\Microsoft\Windows\Temporary Internet Files\Content.IE5\VRUILW5B\MC9004380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3421">
            <a:off x="871388" y="2166790"/>
            <a:ext cx="1828800" cy="1828800"/>
          </a:xfrm>
          <a:prstGeom prst="rect">
            <a:avLst/>
          </a:prstGeom>
          <a:noFill/>
        </p:spPr>
      </p:pic>
      <p:pic>
        <p:nvPicPr>
          <p:cNvPr id="1035" name="Picture 11" descr="C:\Users\Angie\AppData\Local\Microsoft\Windows\Temporary Internet Files\Content.IE5\VRUILW5B\MC9004339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09800"/>
            <a:ext cx="609600" cy="609600"/>
          </a:xfrm>
          <a:prstGeom prst="rect">
            <a:avLst/>
          </a:prstGeom>
          <a:noFill/>
        </p:spPr>
      </p:pic>
      <p:pic>
        <p:nvPicPr>
          <p:cNvPr id="1036" name="Picture 12" descr="C:\Users\Angie\AppData\Local\Microsoft\Windows\Temporary Internet Files\Content.IE5\P20A04XG\MC90043802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286000"/>
            <a:ext cx="990600" cy="990600"/>
          </a:xfrm>
          <a:prstGeom prst="rect">
            <a:avLst/>
          </a:prstGeom>
          <a:noFill/>
        </p:spPr>
      </p:pic>
      <p:pic>
        <p:nvPicPr>
          <p:cNvPr id="16" name="Picture 2" descr="C:\Users\Angie\AppData\Local\Microsoft\Windows\Temporary Internet Files\Content.IE5\VRUILW5B\MC9004380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3892">
            <a:off x="2812146" y="4244014"/>
            <a:ext cx="2484962" cy="2484962"/>
          </a:xfrm>
          <a:prstGeom prst="rect">
            <a:avLst/>
          </a:prstGeom>
          <a:noFill/>
        </p:spPr>
      </p:pic>
      <p:pic>
        <p:nvPicPr>
          <p:cNvPr id="17" name="Picture 2" descr="C:\Users\Angie\AppData\Local\Microsoft\Windows\Temporary Internet Files\Content.IE5\VRUILW5B\MC9004380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638800" y="3657600"/>
            <a:ext cx="1524000" cy="1524000"/>
          </a:xfrm>
          <a:prstGeom prst="rect">
            <a:avLst/>
          </a:prstGeom>
          <a:noFill/>
        </p:spPr>
      </p:pic>
      <p:pic>
        <p:nvPicPr>
          <p:cNvPr id="19" name="Picture 11" descr="C:\Users\Angie\AppData\Local\Microsoft\Windows\Temporary Internet Files\Content.IE5\VRUILW5B\MC9004339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6723">
            <a:off x="801629" y="573029"/>
            <a:ext cx="609600" cy="609600"/>
          </a:xfrm>
          <a:prstGeom prst="rect">
            <a:avLst/>
          </a:prstGeom>
          <a:noFill/>
        </p:spPr>
      </p:pic>
      <p:pic>
        <p:nvPicPr>
          <p:cNvPr id="20" name="Picture 11" descr="C:\Users\Angie\AppData\Local\Microsoft\Windows\Temporary Internet Files\Content.IE5\VRUILW5B\MC9004339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7973">
            <a:off x="7012442" y="5488443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11" descr="C:\Users\Angie\AppData\Local\Microsoft\Windows\Temporary Internet Files\Content.IE5\VRUILW5B\MC9004339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20000" y="990600"/>
            <a:ext cx="609600" cy="609600"/>
          </a:xfrm>
          <a:prstGeom prst="rect">
            <a:avLst/>
          </a:prstGeom>
          <a:noFill/>
        </p:spPr>
      </p:pic>
      <p:pic>
        <p:nvPicPr>
          <p:cNvPr id="22" name="Picture 12" descr="C:\Users\Angie\AppData\Local\Microsoft\Windows\Temporary Internet Files\Content.IE5\P20A04XG\MC90043802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443984">
            <a:off x="7848600" y="1752600"/>
            <a:ext cx="990600" cy="990600"/>
          </a:xfrm>
          <a:prstGeom prst="rect">
            <a:avLst/>
          </a:prstGeom>
          <a:noFill/>
        </p:spPr>
      </p:pic>
      <p:pic>
        <p:nvPicPr>
          <p:cNvPr id="23" name="Picture 12" descr="C:\Users\Angie\AppData\Local\Microsoft\Windows\Temporary Internet Files\Content.IE5\P20A04XG\MC90043802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3352800"/>
            <a:ext cx="685800" cy="685800"/>
          </a:xfrm>
          <a:prstGeom prst="rect">
            <a:avLst/>
          </a:prstGeom>
          <a:noFill/>
        </p:spPr>
      </p:pic>
      <p:pic>
        <p:nvPicPr>
          <p:cNvPr id="1043" name="Picture 19" descr="C:\Users\Angie\AppData\Local\Microsoft\Windows\Temporary Internet Files\Content.IE5\ELCY5T1K\MC9004380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105400"/>
            <a:ext cx="1295400" cy="1295400"/>
          </a:xfrm>
          <a:prstGeom prst="rect">
            <a:avLst/>
          </a:prstGeom>
          <a:noFill/>
        </p:spPr>
      </p:pic>
      <p:pic>
        <p:nvPicPr>
          <p:cNvPr id="1044" name="Picture 20" descr="C:\Users\Angie\AppData\Local\Microsoft\Windows\Temporary Internet Files\Content.IE5\VRUILW5B\MC90034691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67112">
            <a:off x="3276600" y="3276600"/>
            <a:ext cx="1148785" cy="685800"/>
          </a:xfrm>
          <a:prstGeom prst="rect">
            <a:avLst/>
          </a:prstGeom>
          <a:noFill/>
        </p:spPr>
      </p:pic>
      <p:pic>
        <p:nvPicPr>
          <p:cNvPr id="31" name="Picture 2" descr="C:\Users\Angie\AppData\Local\Microsoft\Windows\Temporary Internet Files\Content.IE5\VRUILW5B\MC9004380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98060" flipV="1">
            <a:off x="5583809" y="2345786"/>
            <a:ext cx="1032435" cy="1032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3.  Cones to scoops of ice cream.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3" name="Picture 5" descr="C:\Users\Angie\AppData\Local\Microsoft\Windows\Temporary Internet Files\Content.IE5\CB802MTY\MC9002328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1828800" cy="3750589"/>
          </a:xfrm>
          <a:prstGeom prst="rect">
            <a:avLst/>
          </a:prstGeom>
          <a:noFill/>
        </p:spPr>
      </p:pic>
      <p:pic>
        <p:nvPicPr>
          <p:cNvPr id="9" name="Picture 5" descr="C:\Users\Angie\AppData\Local\Microsoft\Windows\Temporary Internet Files\Content.IE5\CB802MTY\MC9002328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0"/>
            <a:ext cx="1828800" cy="3750589"/>
          </a:xfrm>
          <a:prstGeom prst="rect">
            <a:avLst/>
          </a:prstGeom>
          <a:noFill/>
        </p:spPr>
      </p:pic>
      <p:pic>
        <p:nvPicPr>
          <p:cNvPr id="10" name="Picture 5" descr="C:\Users\Angie\AppData\Local\Microsoft\Windows\Temporary Internet Files\Content.IE5\CB802MTY\MC9002328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0"/>
            <a:ext cx="1828800" cy="3750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4.  Puppies to kittens.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90" name="Picture 18" descr="C:\Users\Angie\AppData\Local\Microsoft\Windows\Temporary Internet Files\Content.IE5\VRUILW5B\MP910218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1577050" cy="2362200"/>
          </a:xfrm>
          <a:prstGeom prst="rect">
            <a:avLst/>
          </a:prstGeom>
          <a:noFill/>
        </p:spPr>
      </p:pic>
      <p:pic>
        <p:nvPicPr>
          <p:cNvPr id="3091" name="Picture 19" descr="C:\Users\Angie\AppData\Local\Microsoft\Windows\Temporary Internet Files\Content.IE5\ELCY5T1K\MP90044479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1828800" cy="2344616"/>
          </a:xfrm>
          <a:prstGeom prst="rect">
            <a:avLst/>
          </a:prstGeom>
          <a:noFill/>
        </p:spPr>
      </p:pic>
      <p:pic>
        <p:nvPicPr>
          <p:cNvPr id="3092" name="Picture 20" descr="C:\Users\Angie\AppData\Local\Microsoft\Windows\Temporary Internet Files\Content.IE5\VRUILW5B\MP90044479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191000"/>
            <a:ext cx="1800521" cy="2362200"/>
          </a:xfrm>
          <a:prstGeom prst="rect">
            <a:avLst/>
          </a:prstGeom>
          <a:noFill/>
        </p:spPr>
      </p:pic>
      <p:pic>
        <p:nvPicPr>
          <p:cNvPr id="3093" name="Picture 21" descr="C:\Users\Angie\AppData\Local\Microsoft\Windows\Temporary Internet Files\Content.IE5\ZQ2HGGWL\MP90044479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676400"/>
            <a:ext cx="1524001" cy="2362200"/>
          </a:xfrm>
          <a:prstGeom prst="rect">
            <a:avLst/>
          </a:prstGeom>
          <a:noFill/>
        </p:spPr>
      </p:pic>
      <p:pic>
        <p:nvPicPr>
          <p:cNvPr id="3094" name="Picture 22" descr="C:\Users\Angie\AppData\Local\Microsoft\Windows\Temporary Internet Files\Content.IE5\55IDPWVJ\MP90044479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981200"/>
            <a:ext cx="1481328" cy="1943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5.  Apples to pieces of fruit.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098" name="Picture 2" descr="C:\Users\Angie\AppData\Local\Microsoft\Windows\Temporary Internet Files\Content.IE5\ZQ2HGGWL\MC9004417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1295400" cy="1295400"/>
          </a:xfrm>
          <a:prstGeom prst="rect">
            <a:avLst/>
          </a:prstGeom>
          <a:noFill/>
        </p:spPr>
      </p:pic>
      <p:pic>
        <p:nvPicPr>
          <p:cNvPr id="4100" name="Picture 4" descr="C:\Users\Angie\AppData\Local\Microsoft\Windows\Temporary Internet Files\Content.IE5\8EJ64MJ6\MC900012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2667000" cy="2247721"/>
          </a:xfrm>
          <a:prstGeom prst="rect">
            <a:avLst/>
          </a:prstGeom>
          <a:noFill/>
        </p:spPr>
      </p:pic>
      <p:pic>
        <p:nvPicPr>
          <p:cNvPr id="4102" name="Picture 6" descr="C:\Users\Angie\AppData\Local\Microsoft\Windows\Temporary Internet Files\Content.IE5\55IDPWVJ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410200"/>
            <a:ext cx="914400" cy="914400"/>
          </a:xfrm>
          <a:prstGeom prst="rect">
            <a:avLst/>
          </a:prstGeom>
          <a:noFill/>
        </p:spPr>
      </p:pic>
      <p:pic>
        <p:nvPicPr>
          <p:cNvPr id="8" name="Picture 4" descr="C:\Users\Angie\AppData\Local\Microsoft\Windows\Temporary Internet Files\Content.IE5\8EJ64MJ6\MC900012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962400"/>
            <a:ext cx="2395758" cy="2019121"/>
          </a:xfrm>
          <a:prstGeom prst="rect">
            <a:avLst/>
          </a:prstGeom>
          <a:noFill/>
        </p:spPr>
      </p:pic>
      <p:pic>
        <p:nvPicPr>
          <p:cNvPr id="9" name="Picture 4" descr="C:\Users\Angie\AppData\Local\Microsoft\Windows\Temporary Internet Files\Content.IE5\8EJ64MJ6\MC900012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648200"/>
            <a:ext cx="2362200" cy="1990839"/>
          </a:xfrm>
          <a:prstGeom prst="rect">
            <a:avLst/>
          </a:prstGeom>
          <a:noFill/>
        </p:spPr>
      </p:pic>
      <p:pic>
        <p:nvPicPr>
          <p:cNvPr id="10" name="Picture 2" descr="C:\Users\Angie\AppData\Local\Microsoft\Windows\Temporary Internet Files\Content.IE5\ZQ2HGGWL\MC9004417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1295400" cy="1295400"/>
          </a:xfrm>
          <a:prstGeom prst="rect">
            <a:avLst/>
          </a:prstGeom>
          <a:noFill/>
        </p:spPr>
      </p:pic>
      <p:pic>
        <p:nvPicPr>
          <p:cNvPr id="12" name="Picture 2" descr="C:\Users\Angie\AppData\Local\Microsoft\Windows\Temporary Internet Files\Content.IE5\ZQ2HGGWL\MC9004417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1295400" cy="1295400"/>
          </a:xfrm>
          <a:prstGeom prst="rect">
            <a:avLst/>
          </a:prstGeom>
          <a:noFill/>
        </p:spPr>
      </p:pic>
      <p:pic>
        <p:nvPicPr>
          <p:cNvPr id="13" name="Picture 2" descr="C:\Users\Angie\AppData\Local\Microsoft\Windows\Temporary Internet Files\Content.IE5\ZQ2HGGWL\MC9004417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1295400" cy="1295400"/>
          </a:xfrm>
          <a:prstGeom prst="rect">
            <a:avLst/>
          </a:prstGeom>
          <a:noFill/>
        </p:spPr>
      </p:pic>
      <p:pic>
        <p:nvPicPr>
          <p:cNvPr id="14" name="Picture 6" descr="C:\Users\Angie\AppData\Local\Microsoft\Windows\Temporary Internet Files\Content.IE5\55IDPWVJ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95800"/>
            <a:ext cx="914400" cy="914400"/>
          </a:xfrm>
          <a:prstGeom prst="rect">
            <a:avLst/>
          </a:prstGeom>
          <a:noFill/>
        </p:spPr>
      </p:pic>
      <p:pic>
        <p:nvPicPr>
          <p:cNvPr id="15" name="Picture 6" descr="C:\Users\Angie\AppData\Local\Microsoft\Windows\Temporary Internet Files\Content.IE5\55IDPWVJ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953000"/>
            <a:ext cx="914400" cy="914400"/>
          </a:xfrm>
          <a:prstGeom prst="rect">
            <a:avLst/>
          </a:prstGeom>
          <a:noFill/>
        </p:spPr>
      </p:pic>
      <p:pic>
        <p:nvPicPr>
          <p:cNvPr id="16" name="Picture 6" descr="C:\Users\Angie\AppData\Local\Microsoft\Windows\Temporary Internet Files\Content.IE5\55IDPWVJ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257800"/>
            <a:ext cx="914400" cy="914400"/>
          </a:xfrm>
          <a:prstGeom prst="rect">
            <a:avLst/>
          </a:prstGeom>
          <a:noFill/>
        </p:spPr>
      </p:pic>
      <p:pic>
        <p:nvPicPr>
          <p:cNvPr id="17" name="Picture 6" descr="C:\Users\Angie\AppData\Local\Microsoft\Windows\Temporary Internet Files\Content.IE5\55IDPWVJ\MC900441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648200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2" descr="C:\Users\Angie\AppData\Local\Microsoft\Windows\Temporary Internet Files\Content.IE5\ZQ2HGGWL\MC9004417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1295400" cy="1295400"/>
          </a:xfrm>
          <a:prstGeom prst="rect">
            <a:avLst/>
          </a:prstGeom>
          <a:noFill/>
        </p:spPr>
      </p:pic>
      <p:pic>
        <p:nvPicPr>
          <p:cNvPr id="4103" name="Picture 7" descr="C:\Users\Angie\AppData\Local\Microsoft\Windows\Temporary Internet Files\Content.IE5\P20A04XG\MC90043691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743200"/>
            <a:ext cx="990600" cy="990600"/>
          </a:xfrm>
          <a:prstGeom prst="rect">
            <a:avLst/>
          </a:prstGeom>
          <a:noFill/>
        </p:spPr>
      </p:pic>
      <p:pic>
        <p:nvPicPr>
          <p:cNvPr id="19" name="Picture 7" descr="C:\Users\Angie\AppData\Local\Microsoft\Windows\Temporary Internet Files\Content.IE5\P20A04XG\MC90043691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95600"/>
            <a:ext cx="990600" cy="990600"/>
          </a:xfrm>
          <a:prstGeom prst="rect">
            <a:avLst/>
          </a:prstGeom>
          <a:noFill/>
        </p:spPr>
      </p:pic>
      <p:pic>
        <p:nvPicPr>
          <p:cNvPr id="20" name="Picture 7" descr="C:\Users\Angie\AppData\Local\Microsoft\Windows\Temporary Internet Files\Content.IE5\P20A04XG\MC90043691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514600"/>
            <a:ext cx="990600" cy="990600"/>
          </a:xfrm>
          <a:prstGeom prst="rect">
            <a:avLst/>
          </a:prstGeom>
          <a:noFill/>
        </p:spPr>
      </p:pic>
      <p:pic>
        <p:nvPicPr>
          <p:cNvPr id="21" name="Picture 7" descr="C:\Users\Angie\AppData\Local\Microsoft\Windows\Temporary Internet Files\Content.IE5\P20A04XG\MC90043691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590800"/>
            <a:ext cx="990600" cy="990600"/>
          </a:xfrm>
          <a:prstGeom prst="rect">
            <a:avLst/>
          </a:prstGeom>
          <a:noFill/>
        </p:spPr>
      </p:pic>
      <p:pic>
        <p:nvPicPr>
          <p:cNvPr id="4104" name="Picture 8" descr="C:\Users\Angie\AppData\Local\Microsoft\Windows\Temporary Internet Files\Content.IE5\SYFFS7C3\MC90043689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76800"/>
            <a:ext cx="762000" cy="762000"/>
          </a:xfrm>
          <a:prstGeom prst="rect">
            <a:avLst/>
          </a:prstGeom>
          <a:noFill/>
        </p:spPr>
      </p:pic>
      <p:pic>
        <p:nvPicPr>
          <p:cNvPr id="23" name="Picture 8" descr="C:\Users\Angie\AppData\Local\Microsoft\Windows\Temporary Internet Files\Content.IE5\SYFFS7C3\MC90043689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029200"/>
            <a:ext cx="762000" cy="762000"/>
          </a:xfrm>
          <a:prstGeom prst="rect">
            <a:avLst/>
          </a:prstGeom>
          <a:noFill/>
        </p:spPr>
      </p:pic>
      <p:pic>
        <p:nvPicPr>
          <p:cNvPr id="24" name="Picture 8" descr="C:\Users\Angie\AppData\Local\Microsoft\Windows\Temporary Internet Files\Content.IE5\SYFFS7C3\MC90043689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410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6.  Clown</a:t>
            </a:r>
            <a:r>
              <a:rPr lang="en-US" sz="4000" spc="-1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fish to starfish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3" name="Picture 12" descr="clownfis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981200"/>
            <a:ext cx="1447800" cy="963445"/>
          </a:xfrm>
          <a:prstGeom prst="rect">
            <a:avLst/>
          </a:prstGeom>
        </p:spPr>
      </p:pic>
      <p:pic>
        <p:nvPicPr>
          <p:cNvPr id="14" name="Picture 13" descr="starfis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828800"/>
            <a:ext cx="1322502" cy="990600"/>
          </a:xfrm>
          <a:prstGeom prst="rect">
            <a:avLst/>
          </a:prstGeom>
        </p:spPr>
      </p:pic>
      <p:pic>
        <p:nvPicPr>
          <p:cNvPr id="21" name="Picture 20" descr="clownfish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200400"/>
            <a:ext cx="2057400" cy="1447800"/>
          </a:xfrm>
          <a:prstGeom prst="rect">
            <a:avLst/>
          </a:prstGeom>
        </p:spPr>
      </p:pic>
      <p:pic>
        <p:nvPicPr>
          <p:cNvPr id="22" name="Picture 21" descr="clownfish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4475" y="3276600"/>
            <a:ext cx="2172325" cy="1445583"/>
          </a:xfrm>
          <a:prstGeom prst="rect">
            <a:avLst/>
          </a:prstGeom>
        </p:spPr>
      </p:pic>
      <p:pic>
        <p:nvPicPr>
          <p:cNvPr id="23" name="Picture 22" descr="clownfish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4953000"/>
            <a:ext cx="1447800" cy="1394832"/>
          </a:xfrm>
          <a:prstGeom prst="rect">
            <a:avLst/>
          </a:prstGeom>
        </p:spPr>
      </p:pic>
      <p:pic>
        <p:nvPicPr>
          <p:cNvPr id="24" name="Picture 23" descr="clownfish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3505200"/>
            <a:ext cx="1600200" cy="1051395"/>
          </a:xfrm>
          <a:prstGeom prst="rect">
            <a:avLst/>
          </a:prstGeom>
        </p:spPr>
      </p:pic>
      <p:pic>
        <p:nvPicPr>
          <p:cNvPr id="25" name="Picture 24" descr="starfish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5105400"/>
            <a:ext cx="1729426" cy="1295400"/>
          </a:xfrm>
          <a:prstGeom prst="rect">
            <a:avLst/>
          </a:prstGeom>
        </p:spPr>
      </p:pic>
      <p:pic>
        <p:nvPicPr>
          <p:cNvPr id="26" name="Picture 25" descr="startfish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4953000"/>
            <a:ext cx="2362200" cy="1571936"/>
          </a:xfrm>
          <a:prstGeom prst="rect">
            <a:avLst/>
          </a:prstGeom>
        </p:spPr>
      </p:pic>
      <p:pic>
        <p:nvPicPr>
          <p:cNvPr id="27" name="Picture 26" descr="clownfish6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" y="1828800"/>
            <a:ext cx="2057400" cy="146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7.  Yellow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cars to red cars.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146" name="Picture 2" descr="C:\Users\Angie\AppData\Local\Microsoft\Windows\Temporary Internet Files\Content.IE5\55IDPWVJ\MC9004417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19200" y="1981200"/>
            <a:ext cx="1219200" cy="1219200"/>
          </a:xfrm>
          <a:prstGeom prst="rect">
            <a:avLst/>
          </a:prstGeom>
          <a:noFill/>
        </p:spPr>
      </p:pic>
      <p:pic>
        <p:nvPicPr>
          <p:cNvPr id="6147" name="Picture 3" descr="C:\Users\Angie\AppData\Local\Microsoft\Windows\Temporary Internet Files\Content.IE5\ELCY5T1K\MC90043978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7858">
            <a:off x="6283239" y="186364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ngie\AppData\Local\Microsoft\Windows\Temporary Internet Files\Content.IE5\CB802MTY\MC90044035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1" y="3810000"/>
            <a:ext cx="2827346" cy="1600199"/>
          </a:xfrm>
          <a:prstGeom prst="rect">
            <a:avLst/>
          </a:prstGeom>
          <a:noFill/>
        </p:spPr>
      </p:pic>
      <p:pic>
        <p:nvPicPr>
          <p:cNvPr id="6149" name="Picture 5" descr="C:\Users\Angie\AppData\Local\Microsoft\Windows\Temporary Internet Files\Content.IE5\SYFFS7C3\MC90044034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334000"/>
            <a:ext cx="3048000" cy="1524000"/>
          </a:xfrm>
          <a:prstGeom prst="rect">
            <a:avLst/>
          </a:prstGeom>
          <a:noFill/>
        </p:spPr>
      </p:pic>
      <p:pic>
        <p:nvPicPr>
          <p:cNvPr id="6151" name="Picture 7" descr="C:\Users\Angie\AppData\Local\Microsoft\Windows\Temporary Internet Files\Content.IE5\VRUILW5B\MC90044035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3200400" cy="2022475"/>
          </a:xfrm>
          <a:prstGeom prst="rect">
            <a:avLst/>
          </a:prstGeom>
          <a:noFill/>
        </p:spPr>
      </p:pic>
      <p:pic>
        <p:nvPicPr>
          <p:cNvPr id="6153" name="Picture 9" descr="C:\Users\Angie\AppData\Local\Microsoft\Windows\Temporary Internet Files\Content.IE5\ZQ2HGGWL\MC90043979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572000"/>
            <a:ext cx="2133600" cy="2133600"/>
          </a:xfrm>
          <a:prstGeom prst="rect">
            <a:avLst/>
          </a:prstGeom>
          <a:noFill/>
        </p:spPr>
      </p:pic>
      <p:pic>
        <p:nvPicPr>
          <p:cNvPr id="6154" name="Picture 10" descr="C:\Users\Angie\AppData\Local\Microsoft\Windows\Temporary Internet Files\Content.IE5\VRUILW5B\MC90044034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133600"/>
            <a:ext cx="2667000" cy="1639094"/>
          </a:xfrm>
          <a:prstGeom prst="rect">
            <a:avLst/>
          </a:prstGeom>
          <a:noFill/>
        </p:spPr>
      </p:pic>
      <p:pic>
        <p:nvPicPr>
          <p:cNvPr id="6155" name="Picture 11" descr="C:\Users\Angie\AppData\Local\Microsoft\Windows\Temporary Internet Files\Content.IE5\ZQ2HGGWL\MC900440335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762000"/>
            <a:ext cx="1676400" cy="1676400"/>
          </a:xfrm>
          <a:prstGeom prst="rect">
            <a:avLst/>
          </a:prstGeom>
          <a:noFill/>
        </p:spPr>
      </p:pic>
      <p:pic>
        <p:nvPicPr>
          <p:cNvPr id="6156" name="Picture 12" descr="C:\Users\Angie\AppData\Local\Microsoft\Windows\Temporary Internet Files\Content.IE5\CB802MTY\MC900440339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5334000"/>
            <a:ext cx="1904772" cy="1236779"/>
          </a:xfrm>
          <a:prstGeom prst="rect">
            <a:avLst/>
          </a:prstGeom>
          <a:noFill/>
        </p:spPr>
      </p:pic>
      <p:pic>
        <p:nvPicPr>
          <p:cNvPr id="6157" name="Picture 13" descr="C:\Users\Angie\AppData\Local\Microsoft\Windows\Temporary Internet Files\Content.IE5\8EJ64MJ6\MC900388746[1].wm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56607A"/>
              </a:clrFrom>
              <a:clrTo>
                <a:srgbClr val="56607A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" y="3352800"/>
            <a:ext cx="265668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8" name="Picture 14" descr="C:\Users\Angie\AppData\Local\Microsoft\Windows\Temporary Internet Files\Content.IE5\VRUILW5B\MC900439786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8382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Standards: </a:t>
            </a:r>
            <a:r>
              <a:rPr lang="en-US" sz="2000" b="1" u="sng" dirty="0" smtClean="0"/>
              <a:t>Understand ratio concepts and use ratio reasoning to solve problems.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86800" cy="48307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gency FB" pitchFamily="34" charset="0"/>
              </a:rPr>
              <a:t>MCC6.RP.1</a:t>
            </a:r>
            <a:r>
              <a:rPr lang="en-US" sz="2800" dirty="0" smtClean="0">
                <a:solidFill>
                  <a:srgbClr val="00B050"/>
                </a:solidFill>
                <a:latin typeface="Agency FB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Understand the concept of a </a:t>
            </a:r>
            <a:r>
              <a:rPr lang="en-US" sz="2800" b="1" dirty="0" smtClean="0">
                <a:solidFill>
                  <a:schemeClr val="accent2"/>
                </a:solidFill>
                <a:latin typeface="Agency FB" pitchFamily="34" charset="0"/>
                <a:cs typeface="Calibri" pitchFamily="34" charset="0"/>
              </a:rPr>
              <a:t>ratio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use ratio language to describe a ratio relationship between two quantities.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gency FB" pitchFamily="34" charset="0"/>
              </a:rPr>
              <a:t>MCC6.RP.3</a:t>
            </a:r>
            <a:r>
              <a:rPr lang="en-US" sz="28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 </a:t>
            </a:r>
            <a:r>
              <a:rPr lang="en-US" sz="2800" b="1" dirty="0" smtClean="0">
                <a:solidFill>
                  <a:schemeClr val="accent2"/>
                </a:solidFill>
                <a:latin typeface="Agency FB" pitchFamily="34" charset="0"/>
                <a:cs typeface="Calibri" pitchFamily="34" charset="0"/>
              </a:rPr>
              <a:t>ratio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800" b="1" dirty="0" smtClean="0">
                <a:solidFill>
                  <a:schemeClr val="accent2"/>
                </a:solidFill>
                <a:latin typeface="Agency FB" pitchFamily="34" charset="0"/>
                <a:cs typeface="Calibri" pitchFamily="34" charset="0"/>
              </a:rPr>
              <a:t>rate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reasoning to solve real-world and mathematical problems, e.g. by reasoning about tables of equivalent ratios, tape diagrams, double number line diagrams, or equations.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8.  Satellites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to cell phones.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170" name="Picture 2" descr="C:\Users\Angie\AppData\Local\Microsoft\Windows\Temporary Internet Files\Content.IE5\55IDPWVJ\MC9004397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0"/>
            <a:ext cx="1371600" cy="1371600"/>
          </a:xfrm>
          <a:prstGeom prst="rect">
            <a:avLst/>
          </a:prstGeom>
          <a:noFill/>
        </p:spPr>
      </p:pic>
      <p:pic>
        <p:nvPicPr>
          <p:cNvPr id="7171" name="Picture 3" descr="C:\Users\Angie\AppData\Local\Microsoft\Windows\Temporary Internet Files\Content.IE5\P20A04XG\MC9004398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667000"/>
            <a:ext cx="1905000" cy="1905000"/>
          </a:xfrm>
          <a:prstGeom prst="rect">
            <a:avLst/>
          </a:prstGeom>
          <a:noFill/>
        </p:spPr>
      </p:pic>
      <p:pic>
        <p:nvPicPr>
          <p:cNvPr id="7172" name="Picture 4" descr="C:\Users\Angie\AppData\Local\Microsoft\Windows\Temporary Internet Files\Content.IE5\8EJ64MJ6\MC90043983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72000"/>
            <a:ext cx="1905000" cy="1905000"/>
          </a:xfrm>
          <a:prstGeom prst="rect">
            <a:avLst/>
          </a:prstGeom>
          <a:noFill/>
        </p:spPr>
      </p:pic>
      <p:pic>
        <p:nvPicPr>
          <p:cNvPr id="7174" name="Picture 6" descr="C:\Users\Angie\AppData\Local\Microsoft\Windows\Temporary Internet Files\Content.IE5\ELCY5T1K\MC90043262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876800"/>
            <a:ext cx="1714500" cy="1714500"/>
          </a:xfrm>
          <a:prstGeom prst="rect">
            <a:avLst/>
          </a:prstGeom>
          <a:noFill/>
        </p:spPr>
      </p:pic>
      <p:pic>
        <p:nvPicPr>
          <p:cNvPr id="7175" name="Picture 7" descr="C:\Users\Angie\AppData\Local\Microsoft\Windows\Temporary Internet Files\Content.IE5\VRUILW5B\MC900441332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66800"/>
            <a:ext cx="2057400" cy="2057400"/>
          </a:xfrm>
          <a:prstGeom prst="rect">
            <a:avLst/>
          </a:prstGeom>
          <a:noFill/>
        </p:spPr>
      </p:pic>
      <p:pic>
        <p:nvPicPr>
          <p:cNvPr id="7176" name="Picture 8" descr="C:\Users\Angie\AppData\Local\Microsoft\Windows\Temporary Internet Files\Content.IE5\55IDPWVJ\MC90043382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762000"/>
            <a:ext cx="1447800" cy="1447800"/>
          </a:xfrm>
          <a:prstGeom prst="rect">
            <a:avLst/>
          </a:prstGeom>
          <a:noFill/>
        </p:spPr>
      </p:pic>
      <p:pic>
        <p:nvPicPr>
          <p:cNvPr id="7178" name="Picture 10" descr="C:\Users\Angie\AppData\Local\Microsoft\Windows\Temporary Internet Files\Content.IE5\8EJ64MJ6\MC90043485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1905000"/>
            <a:ext cx="2285714" cy="2285714"/>
          </a:xfrm>
          <a:prstGeom prst="rect">
            <a:avLst/>
          </a:prstGeom>
          <a:noFill/>
        </p:spPr>
      </p:pic>
      <p:pic>
        <p:nvPicPr>
          <p:cNvPr id="7179" name="Picture 11" descr="C:\Users\Angie\AppData\Local\Microsoft\Windows\Temporary Internet Files\Content.IE5\SYFFS7C3\MC90043392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962400"/>
            <a:ext cx="1714500" cy="1714500"/>
          </a:xfrm>
          <a:prstGeom prst="rect">
            <a:avLst/>
          </a:prstGeom>
          <a:noFill/>
        </p:spPr>
      </p:pic>
      <p:pic>
        <p:nvPicPr>
          <p:cNvPr id="7181" name="Picture 13" descr="C:\Users\Angie\AppData\Local\Microsoft\Windows\Temporary Internet Files\Content.IE5\SYFFS7C3\MC900434811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1910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9.  S</a:t>
            </a:r>
            <a:r>
              <a:rPr lang="en-US" sz="4000" spc="-100" dirty="0" err="1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neakers</a:t>
            </a:r>
            <a:r>
              <a:rPr lang="en-US" sz="4000" spc="-1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to basketballs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194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1768475" cy="1520825"/>
          </a:xfrm>
          <a:prstGeom prst="rect">
            <a:avLst/>
          </a:prstGeom>
          <a:noFill/>
        </p:spPr>
      </p:pic>
      <p:pic>
        <p:nvPicPr>
          <p:cNvPr id="8195" name="Picture 3" descr="C:\Users\Angie\AppData\Local\Microsoft\Windows\Temporary Internet Files\Content.IE5\SYFFS7C3\MC90043704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981200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1768475" cy="1520825"/>
          </a:xfrm>
          <a:prstGeom prst="rect">
            <a:avLst/>
          </a:prstGeom>
          <a:noFill/>
        </p:spPr>
      </p:pic>
      <p:pic>
        <p:nvPicPr>
          <p:cNvPr id="6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91000"/>
            <a:ext cx="1768475" cy="1520825"/>
          </a:xfrm>
          <a:prstGeom prst="rect">
            <a:avLst/>
          </a:prstGeom>
          <a:noFill/>
        </p:spPr>
      </p:pic>
      <p:pic>
        <p:nvPicPr>
          <p:cNvPr id="7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1768475" cy="1520825"/>
          </a:xfrm>
          <a:prstGeom prst="rect">
            <a:avLst/>
          </a:prstGeom>
          <a:noFill/>
        </p:spPr>
      </p:pic>
      <p:pic>
        <p:nvPicPr>
          <p:cNvPr id="12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0"/>
            <a:ext cx="1768475" cy="1520825"/>
          </a:xfrm>
          <a:prstGeom prst="rect">
            <a:avLst/>
          </a:prstGeom>
          <a:noFill/>
        </p:spPr>
      </p:pic>
      <p:pic>
        <p:nvPicPr>
          <p:cNvPr id="13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800600"/>
            <a:ext cx="1768475" cy="1520825"/>
          </a:xfrm>
          <a:prstGeom prst="rect">
            <a:avLst/>
          </a:prstGeom>
          <a:noFill/>
        </p:spPr>
      </p:pic>
      <p:pic>
        <p:nvPicPr>
          <p:cNvPr id="14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1768475" cy="1520825"/>
          </a:xfrm>
          <a:prstGeom prst="rect">
            <a:avLst/>
          </a:prstGeom>
          <a:noFill/>
        </p:spPr>
      </p:pic>
      <p:pic>
        <p:nvPicPr>
          <p:cNvPr id="15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05000"/>
            <a:ext cx="1768475" cy="1520825"/>
          </a:xfrm>
          <a:prstGeom prst="rect">
            <a:avLst/>
          </a:prstGeom>
          <a:noFill/>
        </p:spPr>
      </p:pic>
      <p:pic>
        <p:nvPicPr>
          <p:cNvPr id="16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6600"/>
            <a:ext cx="1768475" cy="1520825"/>
          </a:xfrm>
          <a:prstGeom prst="rect">
            <a:avLst/>
          </a:prstGeom>
          <a:noFill/>
        </p:spPr>
      </p:pic>
      <p:pic>
        <p:nvPicPr>
          <p:cNvPr id="17" name="Picture 2" descr="C:\Users\Angie\AppData\Local\Microsoft\Windows\Temporary Internet Files\Content.IE5\8EJ64MJ6\MC900440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72000"/>
            <a:ext cx="1768475" cy="1520825"/>
          </a:xfrm>
          <a:prstGeom prst="rect">
            <a:avLst/>
          </a:prstGeom>
          <a:noFill/>
        </p:spPr>
      </p:pic>
      <p:pic>
        <p:nvPicPr>
          <p:cNvPr id="18" name="Picture 3" descr="C:\Users\Angie\AppData\Local\Microsoft\Windows\Temporary Internet Files\Content.IE5\SYFFS7C3\MC90043704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2766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10"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Pizzas to delivery people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9219" name="Picture 3" descr="C:\Users\Angie\AppData\Local\Microsoft\Windows\Temporary Internet Files\Content.IE5\55IDPWVJ\MC9004339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2209800" cy="2209800"/>
          </a:xfrm>
          <a:prstGeom prst="rect">
            <a:avLst/>
          </a:prstGeom>
          <a:noFill/>
        </p:spPr>
      </p:pic>
      <p:pic>
        <p:nvPicPr>
          <p:cNvPr id="6" name="Picture 3" descr="C:\Users\Angie\AppData\Local\Microsoft\Windows\Temporary Internet Files\Content.IE5\55IDPWVJ\MC9004339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038600"/>
            <a:ext cx="2209800" cy="2209800"/>
          </a:xfrm>
          <a:prstGeom prst="rect">
            <a:avLst/>
          </a:prstGeom>
          <a:noFill/>
        </p:spPr>
      </p:pic>
      <p:pic>
        <p:nvPicPr>
          <p:cNvPr id="7" name="Picture 3" descr="C:\Users\Angie\AppData\Local\Microsoft\Windows\Temporary Internet Files\Content.IE5\55IDPWVJ\MC9004339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11"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Wheels to bicycles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51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2397659" cy="1552669"/>
          </a:xfrm>
          <a:prstGeom prst="rect">
            <a:avLst/>
          </a:prstGeom>
          <a:noFill/>
        </p:spPr>
      </p:pic>
      <p:pic>
        <p:nvPicPr>
          <p:cNvPr id="13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14600"/>
            <a:ext cx="2397659" cy="1552669"/>
          </a:xfrm>
          <a:prstGeom prst="rect">
            <a:avLst/>
          </a:prstGeom>
          <a:noFill/>
        </p:spPr>
      </p:pic>
      <p:pic>
        <p:nvPicPr>
          <p:cNvPr id="14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76800"/>
            <a:ext cx="2397659" cy="1552669"/>
          </a:xfrm>
          <a:prstGeom prst="rect">
            <a:avLst/>
          </a:prstGeom>
          <a:noFill/>
        </p:spPr>
      </p:pic>
      <p:pic>
        <p:nvPicPr>
          <p:cNvPr id="15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81200"/>
            <a:ext cx="2397659" cy="1552669"/>
          </a:xfrm>
          <a:prstGeom prst="rect">
            <a:avLst/>
          </a:prstGeom>
          <a:noFill/>
        </p:spPr>
      </p:pic>
      <p:pic>
        <p:nvPicPr>
          <p:cNvPr id="16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00600"/>
            <a:ext cx="2397659" cy="1552669"/>
          </a:xfrm>
          <a:prstGeom prst="rect">
            <a:avLst/>
          </a:prstGeom>
          <a:noFill/>
        </p:spPr>
      </p:pic>
      <p:pic>
        <p:nvPicPr>
          <p:cNvPr id="17" name="Picture 11" descr="C:\Users\Angie\AppData\Local\Microsoft\Windows\Temporary Internet Files\Content.IE5\VRUILW5B\MC9002333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191000"/>
            <a:ext cx="2397659" cy="155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 startAt="12"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Skateboards to things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with wheels.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283" name="Picture 19" descr="C:\Users\Angie\AppData\Local\Microsoft\Windows\Temporary Internet Files\Content.IE5\BV8WAA2N\MC9003557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1826971" cy="718718"/>
          </a:xfrm>
          <a:prstGeom prst="rect">
            <a:avLst/>
          </a:prstGeom>
          <a:noFill/>
        </p:spPr>
      </p:pic>
      <p:pic>
        <p:nvPicPr>
          <p:cNvPr id="11284" name="Picture 20" descr="C:\Users\Angie\AppData\Local\Microsoft\Windows\Temporary Internet Files\Content.IE5\FJ2WXSN3\MC90043707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19200"/>
            <a:ext cx="1714500" cy="1714500"/>
          </a:xfrm>
          <a:prstGeom prst="rect">
            <a:avLst/>
          </a:prstGeom>
          <a:noFill/>
        </p:spPr>
      </p:pic>
      <p:pic>
        <p:nvPicPr>
          <p:cNvPr id="11285" name="Picture 21" descr="C:\Users\Angie\AppData\Local\Microsoft\Windows\Temporary Internet Files\Content.IE5\Q5NL5VAS\MC9003204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209800"/>
            <a:ext cx="1888236" cy="802843"/>
          </a:xfrm>
          <a:prstGeom prst="rect">
            <a:avLst/>
          </a:prstGeom>
          <a:noFill/>
        </p:spPr>
      </p:pic>
      <p:pic>
        <p:nvPicPr>
          <p:cNvPr id="11295" name="Picture 31" descr="C:\Users\Angie\AppData\Local\Microsoft\Windows\Temporary Internet Files\Content.IE5\TAG5QRKV\MC90001864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057400"/>
            <a:ext cx="1528830" cy="1676400"/>
          </a:xfrm>
          <a:prstGeom prst="rect">
            <a:avLst/>
          </a:prstGeom>
          <a:noFill/>
        </p:spPr>
      </p:pic>
      <p:pic>
        <p:nvPicPr>
          <p:cNvPr id="11298" name="Picture 34" descr="C:\Users\Angie\AppData\Local\Microsoft\Windows\Temporary Internet Files\Content.IE5\Q5NL5VAS\MC90035568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276600"/>
            <a:ext cx="1400309" cy="1524000"/>
          </a:xfrm>
          <a:prstGeom prst="rect">
            <a:avLst/>
          </a:prstGeom>
          <a:noFill/>
        </p:spPr>
      </p:pic>
      <p:pic>
        <p:nvPicPr>
          <p:cNvPr id="11299" name="Picture 35" descr="C:\Users\Angie\AppData\Local\Microsoft\Windows\Temporary Internet Files\Content.IE5\TAG5QRKV\MC90043481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876800"/>
            <a:ext cx="1371600" cy="1371600"/>
          </a:xfrm>
          <a:prstGeom prst="rect">
            <a:avLst/>
          </a:prstGeom>
          <a:noFill/>
        </p:spPr>
      </p:pic>
      <p:pic>
        <p:nvPicPr>
          <p:cNvPr id="11300" name="Picture 36" descr="C:\Users\Angie\AppData\Local\Microsoft\Windows\Temporary Internet Files\Content.IE5\BV8WAA2N\MC900441289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895600"/>
            <a:ext cx="2057400" cy="2057400"/>
          </a:xfrm>
          <a:prstGeom prst="rect">
            <a:avLst/>
          </a:prstGeom>
          <a:noFill/>
        </p:spPr>
      </p:pic>
      <p:pic>
        <p:nvPicPr>
          <p:cNvPr id="11306" name="Picture 42" descr="C:\Users\Angie\AppData\Local\Microsoft\Windows\Temporary Internet Files\Content.IE5\Q5NL5VAS\MC90023954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3581400"/>
            <a:ext cx="1776679" cy="1277417"/>
          </a:xfrm>
          <a:prstGeom prst="rect">
            <a:avLst/>
          </a:prstGeom>
          <a:noFill/>
        </p:spPr>
      </p:pic>
      <p:pic>
        <p:nvPicPr>
          <p:cNvPr id="11307" name="Picture 43" descr="C:\Users\Angie\AppData\Local\Microsoft\Windows\Temporary Internet Files\Content.IE5\FJ2WXSN3\MC90043554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191000"/>
            <a:ext cx="1765300" cy="1517650"/>
          </a:xfrm>
          <a:prstGeom prst="rect">
            <a:avLst/>
          </a:prstGeom>
          <a:noFill/>
        </p:spPr>
      </p:pic>
      <p:pic>
        <p:nvPicPr>
          <p:cNvPr id="11308" name="Picture 44" descr="C:\Users\Angie\AppData\Local\Microsoft\Windows\Temporary Internet Files\Content.IE5\FJ2WXSN3\MC90025110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5334000"/>
            <a:ext cx="1742606" cy="1143000"/>
          </a:xfrm>
          <a:prstGeom prst="rect">
            <a:avLst/>
          </a:prstGeom>
          <a:noFill/>
        </p:spPr>
      </p:pic>
      <p:pic>
        <p:nvPicPr>
          <p:cNvPr id="11309" name="Picture 45" descr="C:\Users\Angie\AppData\Local\Microsoft\Windows\Temporary Internet Files\Content.IE5\BV8WAA2N\MC900318354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0" y="2362200"/>
            <a:ext cx="1446886" cy="908106"/>
          </a:xfrm>
          <a:prstGeom prst="rect">
            <a:avLst/>
          </a:prstGeom>
          <a:noFill/>
        </p:spPr>
      </p:pic>
      <p:pic>
        <p:nvPicPr>
          <p:cNvPr id="11314" name="Picture 50" descr="C:\Users\Angie\AppData\Local\Microsoft\Windows\Temporary Internet Files\Content.IE5\TAG5QRKV\MC900030316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4876800"/>
            <a:ext cx="1823314" cy="1487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2047875" cy="150495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276600"/>
            <a:ext cx="2212975" cy="1562100"/>
          </a:xfrm>
          <a:prstGeom prst="rect">
            <a:avLst/>
          </a:prstGeom>
          <a:noFill/>
          <a:ln w="476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5049" y="304800"/>
            <a:ext cx="2128451" cy="1485900"/>
          </a:xfrm>
          <a:prstGeom prst="rect">
            <a:avLst/>
          </a:prstGeom>
          <a:noFill/>
          <a:ln w="476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029200"/>
            <a:ext cx="2133600" cy="1559944"/>
          </a:xfrm>
          <a:prstGeom prst="rect">
            <a:avLst/>
          </a:prstGeom>
          <a:noFill/>
          <a:ln w="476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5029200"/>
            <a:ext cx="2190750" cy="1562100"/>
          </a:xfrm>
          <a:prstGeom prst="rect">
            <a:avLst/>
          </a:prstGeom>
          <a:noFill/>
          <a:ln w="47625">
            <a:solidFill>
              <a:srgbClr val="7030A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>
            <a:endCxn id="5126" idx="1"/>
          </p:cNvCxnSpPr>
          <p:nvPr/>
        </p:nvCxnSpPr>
        <p:spPr>
          <a:xfrm flipV="1">
            <a:off x="6781800" y="5810250"/>
            <a:ext cx="0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2133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Century Gothic" pitchFamily="34" charset="0"/>
              </a:rPr>
              <a:t>Discuss with your group whether each statement is true or false.  Be prepared to explain why!</a:t>
            </a:r>
            <a:endParaRPr lang="en-US" sz="3600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t1.gstatic.com/images?q=tbn:ANd9GcT9q_zV-xvY9-fpltZdRp2NWMOVkXxTGuvrP-WLp0HBcsaI9Ra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3865160"/>
            <a:ext cx="3886200" cy="272614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76600" y="5334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9"/>
              </a:rPr>
              <a:t>Click Here: Solve Missing Values in Ratio Problems Using a Table Video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028700" y="822960"/>
            <a:ext cx="7200900" cy="425196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5E9732"/>
                </a:solidFill>
                <a:latin typeface="Orly's Font 2"/>
              </a:rPr>
              <a:t>To make yummy fruit punch, use 2 cups of grape juice for every 3 cups of apple juice.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smtClean="0">
              <a:solidFill>
                <a:srgbClr val="5E9732"/>
              </a:solidFill>
              <a:latin typeface="Orly's Font 2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5E9732"/>
                </a:solidFill>
                <a:latin typeface="Orly's Font 2"/>
              </a:rPr>
              <a:t>If you already have 12 cups of apple juice, how many cups of grape juice will you need to make fruit punch?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http://learnzillion.com/lessons/586-solve-ratio-problems-using-tables-and-addition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0100" y="1783080"/>
            <a:ext cx="7429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5E9732"/>
                </a:solidFill>
                <a:latin typeface="Orly's Font 2"/>
              </a:rPr>
              <a:t>In this lesson you will learn to solve ratio problems </a:t>
            </a:r>
            <a:r>
              <a:rPr lang="en-US" sz="3600">
                <a:solidFill>
                  <a:schemeClr val="accent1"/>
                </a:solidFill>
                <a:latin typeface="Orly's Font 2"/>
              </a:rPr>
              <a:t>by using tables and addition.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371600"/>
            <a:ext cx="73152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accent1"/>
                </a:solidFill>
                <a:latin typeface="Orly's Font 2"/>
              </a:rPr>
              <a:t>Ratios show how two (or more) quantities are related.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612" y="273683"/>
            <a:ext cx="2743440" cy="823597"/>
            <a:chOff x="457200" y="228600"/>
            <a:chExt cx="2743200" cy="685800"/>
          </a:xfrm>
        </p:grpSpPr>
        <p:sp>
          <p:nvSpPr>
            <p:cNvPr id="10263" name="Text Placeholder 1"/>
            <p:cNvSpPr txBox="1">
              <a:spLocks/>
            </p:cNvSpPr>
            <p:nvPr/>
          </p:nvSpPr>
          <p:spPr bwMode="auto">
            <a:xfrm>
              <a:off x="571500" y="468630"/>
              <a:ext cx="2171700" cy="44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endParaRPr lang="en-US" sz="2800">
                <a:solidFill>
                  <a:schemeClr val="bg1"/>
                </a:solidFill>
                <a:latin typeface="Orly's Font 2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228600"/>
              <a:ext cx="2743200" cy="5715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267" name="TextBox 43"/>
            <p:cNvSpPr txBox="1">
              <a:spLocks noChangeArrowheads="1"/>
            </p:cNvSpPr>
            <p:nvPr/>
          </p:nvSpPr>
          <p:spPr bwMode="auto">
            <a:xfrm>
              <a:off x="685800" y="342900"/>
              <a:ext cx="2514600" cy="43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Orly's Font 2"/>
                </a:rPr>
                <a:t>Let’s Review</a:t>
              </a:r>
            </a:p>
          </p:txBody>
        </p:sp>
      </p:grp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914400" y="2743200"/>
            <a:ext cx="32004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E86D1F"/>
                </a:solidFill>
                <a:latin typeface="Orly's Font 2"/>
              </a:rPr>
              <a:t>Part-to-Part Ratio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5029200" y="2743200"/>
            <a:ext cx="32004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E86D1F"/>
                </a:solidFill>
                <a:latin typeface="Orly's Font 2"/>
              </a:rPr>
              <a:t>Part-to-Total Ratio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800600" y="4389120"/>
            <a:ext cx="4000500" cy="822960"/>
            <a:chOff x="576" y="2448"/>
            <a:chExt cx="2520" cy="432"/>
          </a:xfrm>
        </p:grpSpPr>
        <p:sp>
          <p:nvSpPr>
            <p:cNvPr id="10258" name="Freeform 12"/>
            <p:cNvSpPr>
              <a:spLocks/>
            </p:cNvSpPr>
            <p:nvPr/>
          </p:nvSpPr>
          <p:spPr bwMode="auto">
            <a:xfrm>
              <a:off x="1080" y="2448"/>
              <a:ext cx="648" cy="288"/>
            </a:xfrm>
            <a:custGeom>
              <a:avLst/>
              <a:gdLst>
                <a:gd name="T0" fmla="*/ 289 w 648"/>
                <a:gd name="T1" fmla="*/ 2 h 288"/>
                <a:gd name="T2" fmla="*/ 298 w 648"/>
                <a:gd name="T3" fmla="*/ 103 h 288"/>
                <a:gd name="T4" fmla="*/ 353 w 648"/>
                <a:gd name="T5" fmla="*/ 121 h 288"/>
                <a:gd name="T6" fmla="*/ 381 w 648"/>
                <a:gd name="T7" fmla="*/ 130 h 288"/>
                <a:gd name="T8" fmla="*/ 435 w 648"/>
                <a:gd name="T9" fmla="*/ 11 h 288"/>
                <a:gd name="T10" fmla="*/ 504 w 648"/>
                <a:gd name="T11" fmla="*/ 0 h 288"/>
                <a:gd name="T12" fmla="*/ 648 w 648"/>
                <a:gd name="T13" fmla="*/ 72 h 288"/>
                <a:gd name="T14" fmla="*/ 648 w 648"/>
                <a:gd name="T15" fmla="*/ 144 h 288"/>
                <a:gd name="T16" fmla="*/ 504 w 648"/>
                <a:gd name="T17" fmla="*/ 72 h 288"/>
                <a:gd name="T18" fmla="*/ 504 w 648"/>
                <a:gd name="T19" fmla="*/ 288 h 288"/>
                <a:gd name="T20" fmla="*/ 288 w 648"/>
                <a:gd name="T21" fmla="*/ 288 h 288"/>
                <a:gd name="T22" fmla="*/ 216 w 648"/>
                <a:gd name="T23" fmla="*/ 288 h 288"/>
                <a:gd name="T24" fmla="*/ 216 w 648"/>
                <a:gd name="T25" fmla="*/ 72 h 288"/>
                <a:gd name="T26" fmla="*/ 72 w 648"/>
                <a:gd name="T27" fmla="*/ 216 h 288"/>
                <a:gd name="T28" fmla="*/ 0 w 648"/>
                <a:gd name="T29" fmla="*/ 144 h 288"/>
                <a:gd name="T30" fmla="*/ 216 w 648"/>
                <a:gd name="T31" fmla="*/ 0 h 288"/>
                <a:gd name="T32" fmla="*/ 289 w 648"/>
                <a:gd name="T33" fmla="*/ 2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288"/>
                <a:gd name="T53" fmla="*/ 648 w 648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288">
                  <a:moveTo>
                    <a:pt x="289" y="2"/>
                  </a:moveTo>
                  <a:cubicBezTo>
                    <a:pt x="292" y="36"/>
                    <a:pt x="282" y="73"/>
                    <a:pt x="298" y="103"/>
                  </a:cubicBezTo>
                  <a:cubicBezTo>
                    <a:pt x="307" y="120"/>
                    <a:pt x="335" y="115"/>
                    <a:pt x="353" y="121"/>
                  </a:cubicBezTo>
                  <a:cubicBezTo>
                    <a:pt x="362" y="124"/>
                    <a:pt x="381" y="130"/>
                    <a:pt x="381" y="130"/>
                  </a:cubicBezTo>
                  <a:cubicBezTo>
                    <a:pt x="421" y="104"/>
                    <a:pt x="435" y="57"/>
                    <a:pt x="435" y="11"/>
                  </a:cubicBezTo>
                  <a:lnTo>
                    <a:pt x="504" y="0"/>
                  </a:lnTo>
                  <a:lnTo>
                    <a:pt x="648" y="72"/>
                  </a:lnTo>
                  <a:lnTo>
                    <a:pt x="648" y="144"/>
                  </a:lnTo>
                  <a:lnTo>
                    <a:pt x="504" y="72"/>
                  </a:lnTo>
                  <a:lnTo>
                    <a:pt x="504" y="288"/>
                  </a:lnTo>
                  <a:lnTo>
                    <a:pt x="288" y="288"/>
                  </a:lnTo>
                  <a:lnTo>
                    <a:pt x="216" y="288"/>
                  </a:lnTo>
                  <a:lnTo>
                    <a:pt x="216" y="72"/>
                  </a:lnTo>
                  <a:lnTo>
                    <a:pt x="72" y="216"/>
                  </a:lnTo>
                  <a:lnTo>
                    <a:pt x="0" y="144"/>
                  </a:lnTo>
                  <a:lnTo>
                    <a:pt x="216" y="0"/>
                  </a:lnTo>
                  <a:lnTo>
                    <a:pt x="289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3"/>
            <p:cNvSpPr>
              <a:spLocks/>
            </p:cNvSpPr>
            <p:nvPr/>
          </p:nvSpPr>
          <p:spPr bwMode="auto">
            <a:xfrm>
              <a:off x="576" y="2592"/>
              <a:ext cx="648" cy="288"/>
            </a:xfrm>
            <a:custGeom>
              <a:avLst/>
              <a:gdLst>
                <a:gd name="T0" fmla="*/ 289 w 648"/>
                <a:gd name="T1" fmla="*/ 2 h 288"/>
                <a:gd name="T2" fmla="*/ 298 w 648"/>
                <a:gd name="T3" fmla="*/ 103 h 288"/>
                <a:gd name="T4" fmla="*/ 353 w 648"/>
                <a:gd name="T5" fmla="*/ 121 h 288"/>
                <a:gd name="T6" fmla="*/ 381 w 648"/>
                <a:gd name="T7" fmla="*/ 130 h 288"/>
                <a:gd name="T8" fmla="*/ 435 w 648"/>
                <a:gd name="T9" fmla="*/ 11 h 288"/>
                <a:gd name="T10" fmla="*/ 504 w 648"/>
                <a:gd name="T11" fmla="*/ 0 h 288"/>
                <a:gd name="T12" fmla="*/ 648 w 648"/>
                <a:gd name="T13" fmla="*/ 72 h 288"/>
                <a:gd name="T14" fmla="*/ 648 w 648"/>
                <a:gd name="T15" fmla="*/ 144 h 288"/>
                <a:gd name="T16" fmla="*/ 504 w 648"/>
                <a:gd name="T17" fmla="*/ 72 h 288"/>
                <a:gd name="T18" fmla="*/ 504 w 648"/>
                <a:gd name="T19" fmla="*/ 288 h 288"/>
                <a:gd name="T20" fmla="*/ 288 w 648"/>
                <a:gd name="T21" fmla="*/ 288 h 288"/>
                <a:gd name="T22" fmla="*/ 216 w 648"/>
                <a:gd name="T23" fmla="*/ 288 h 288"/>
                <a:gd name="T24" fmla="*/ 216 w 648"/>
                <a:gd name="T25" fmla="*/ 72 h 288"/>
                <a:gd name="T26" fmla="*/ 72 w 648"/>
                <a:gd name="T27" fmla="*/ 216 h 288"/>
                <a:gd name="T28" fmla="*/ 0 w 648"/>
                <a:gd name="T29" fmla="*/ 144 h 288"/>
                <a:gd name="T30" fmla="*/ 216 w 648"/>
                <a:gd name="T31" fmla="*/ 0 h 288"/>
                <a:gd name="T32" fmla="*/ 289 w 648"/>
                <a:gd name="T33" fmla="*/ 2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288"/>
                <a:gd name="T53" fmla="*/ 648 w 648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288">
                  <a:moveTo>
                    <a:pt x="289" y="2"/>
                  </a:moveTo>
                  <a:cubicBezTo>
                    <a:pt x="292" y="36"/>
                    <a:pt x="282" y="73"/>
                    <a:pt x="298" y="103"/>
                  </a:cubicBezTo>
                  <a:cubicBezTo>
                    <a:pt x="307" y="120"/>
                    <a:pt x="335" y="115"/>
                    <a:pt x="353" y="121"/>
                  </a:cubicBezTo>
                  <a:cubicBezTo>
                    <a:pt x="362" y="124"/>
                    <a:pt x="381" y="130"/>
                    <a:pt x="381" y="130"/>
                  </a:cubicBezTo>
                  <a:cubicBezTo>
                    <a:pt x="421" y="104"/>
                    <a:pt x="435" y="57"/>
                    <a:pt x="435" y="11"/>
                  </a:cubicBezTo>
                  <a:lnTo>
                    <a:pt x="504" y="0"/>
                  </a:lnTo>
                  <a:lnTo>
                    <a:pt x="648" y="72"/>
                  </a:lnTo>
                  <a:lnTo>
                    <a:pt x="648" y="144"/>
                  </a:lnTo>
                  <a:lnTo>
                    <a:pt x="504" y="72"/>
                  </a:lnTo>
                  <a:lnTo>
                    <a:pt x="504" y="288"/>
                  </a:lnTo>
                  <a:lnTo>
                    <a:pt x="288" y="288"/>
                  </a:lnTo>
                  <a:lnTo>
                    <a:pt x="216" y="288"/>
                  </a:lnTo>
                  <a:lnTo>
                    <a:pt x="216" y="72"/>
                  </a:lnTo>
                  <a:lnTo>
                    <a:pt x="72" y="216"/>
                  </a:lnTo>
                  <a:lnTo>
                    <a:pt x="0" y="144"/>
                  </a:lnTo>
                  <a:lnTo>
                    <a:pt x="216" y="0"/>
                  </a:lnTo>
                  <a:lnTo>
                    <a:pt x="289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4"/>
            <p:cNvSpPr>
              <a:spLocks/>
            </p:cNvSpPr>
            <p:nvPr/>
          </p:nvSpPr>
          <p:spPr bwMode="auto">
            <a:xfrm>
              <a:off x="1512" y="2592"/>
              <a:ext cx="648" cy="288"/>
            </a:xfrm>
            <a:custGeom>
              <a:avLst/>
              <a:gdLst>
                <a:gd name="T0" fmla="*/ 289 w 648"/>
                <a:gd name="T1" fmla="*/ 2 h 288"/>
                <a:gd name="T2" fmla="*/ 298 w 648"/>
                <a:gd name="T3" fmla="*/ 103 h 288"/>
                <a:gd name="T4" fmla="*/ 353 w 648"/>
                <a:gd name="T5" fmla="*/ 121 h 288"/>
                <a:gd name="T6" fmla="*/ 381 w 648"/>
                <a:gd name="T7" fmla="*/ 130 h 288"/>
                <a:gd name="T8" fmla="*/ 435 w 648"/>
                <a:gd name="T9" fmla="*/ 11 h 288"/>
                <a:gd name="T10" fmla="*/ 504 w 648"/>
                <a:gd name="T11" fmla="*/ 0 h 288"/>
                <a:gd name="T12" fmla="*/ 648 w 648"/>
                <a:gd name="T13" fmla="*/ 72 h 288"/>
                <a:gd name="T14" fmla="*/ 648 w 648"/>
                <a:gd name="T15" fmla="*/ 144 h 288"/>
                <a:gd name="T16" fmla="*/ 504 w 648"/>
                <a:gd name="T17" fmla="*/ 72 h 288"/>
                <a:gd name="T18" fmla="*/ 504 w 648"/>
                <a:gd name="T19" fmla="*/ 288 h 288"/>
                <a:gd name="T20" fmla="*/ 288 w 648"/>
                <a:gd name="T21" fmla="*/ 288 h 288"/>
                <a:gd name="T22" fmla="*/ 216 w 648"/>
                <a:gd name="T23" fmla="*/ 288 h 288"/>
                <a:gd name="T24" fmla="*/ 216 w 648"/>
                <a:gd name="T25" fmla="*/ 72 h 288"/>
                <a:gd name="T26" fmla="*/ 72 w 648"/>
                <a:gd name="T27" fmla="*/ 216 h 288"/>
                <a:gd name="T28" fmla="*/ 0 w 648"/>
                <a:gd name="T29" fmla="*/ 144 h 288"/>
                <a:gd name="T30" fmla="*/ 216 w 648"/>
                <a:gd name="T31" fmla="*/ 0 h 288"/>
                <a:gd name="T32" fmla="*/ 289 w 648"/>
                <a:gd name="T33" fmla="*/ 2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288"/>
                <a:gd name="T53" fmla="*/ 648 w 648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288">
                  <a:moveTo>
                    <a:pt x="289" y="2"/>
                  </a:moveTo>
                  <a:cubicBezTo>
                    <a:pt x="292" y="36"/>
                    <a:pt x="282" y="73"/>
                    <a:pt x="298" y="103"/>
                  </a:cubicBezTo>
                  <a:cubicBezTo>
                    <a:pt x="307" y="120"/>
                    <a:pt x="335" y="115"/>
                    <a:pt x="353" y="121"/>
                  </a:cubicBezTo>
                  <a:cubicBezTo>
                    <a:pt x="362" y="124"/>
                    <a:pt x="381" y="130"/>
                    <a:pt x="381" y="130"/>
                  </a:cubicBezTo>
                  <a:cubicBezTo>
                    <a:pt x="421" y="104"/>
                    <a:pt x="435" y="57"/>
                    <a:pt x="435" y="11"/>
                  </a:cubicBezTo>
                  <a:lnTo>
                    <a:pt x="504" y="0"/>
                  </a:lnTo>
                  <a:lnTo>
                    <a:pt x="648" y="72"/>
                  </a:lnTo>
                  <a:lnTo>
                    <a:pt x="648" y="144"/>
                  </a:lnTo>
                  <a:lnTo>
                    <a:pt x="504" y="72"/>
                  </a:lnTo>
                  <a:lnTo>
                    <a:pt x="504" y="288"/>
                  </a:lnTo>
                  <a:lnTo>
                    <a:pt x="288" y="288"/>
                  </a:lnTo>
                  <a:lnTo>
                    <a:pt x="216" y="288"/>
                  </a:lnTo>
                  <a:lnTo>
                    <a:pt x="216" y="72"/>
                  </a:lnTo>
                  <a:lnTo>
                    <a:pt x="72" y="216"/>
                  </a:lnTo>
                  <a:lnTo>
                    <a:pt x="0" y="144"/>
                  </a:lnTo>
                  <a:lnTo>
                    <a:pt x="216" y="0"/>
                  </a:lnTo>
                  <a:lnTo>
                    <a:pt x="289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5"/>
            <p:cNvSpPr>
              <a:spLocks/>
            </p:cNvSpPr>
            <p:nvPr/>
          </p:nvSpPr>
          <p:spPr bwMode="auto">
            <a:xfrm>
              <a:off x="2016" y="2448"/>
              <a:ext cx="648" cy="288"/>
            </a:xfrm>
            <a:custGeom>
              <a:avLst/>
              <a:gdLst>
                <a:gd name="T0" fmla="*/ 289 w 648"/>
                <a:gd name="T1" fmla="*/ 2 h 288"/>
                <a:gd name="T2" fmla="*/ 298 w 648"/>
                <a:gd name="T3" fmla="*/ 103 h 288"/>
                <a:gd name="T4" fmla="*/ 353 w 648"/>
                <a:gd name="T5" fmla="*/ 121 h 288"/>
                <a:gd name="T6" fmla="*/ 381 w 648"/>
                <a:gd name="T7" fmla="*/ 130 h 288"/>
                <a:gd name="T8" fmla="*/ 435 w 648"/>
                <a:gd name="T9" fmla="*/ 11 h 288"/>
                <a:gd name="T10" fmla="*/ 504 w 648"/>
                <a:gd name="T11" fmla="*/ 0 h 288"/>
                <a:gd name="T12" fmla="*/ 648 w 648"/>
                <a:gd name="T13" fmla="*/ 72 h 288"/>
                <a:gd name="T14" fmla="*/ 648 w 648"/>
                <a:gd name="T15" fmla="*/ 144 h 288"/>
                <a:gd name="T16" fmla="*/ 504 w 648"/>
                <a:gd name="T17" fmla="*/ 72 h 288"/>
                <a:gd name="T18" fmla="*/ 504 w 648"/>
                <a:gd name="T19" fmla="*/ 288 h 288"/>
                <a:gd name="T20" fmla="*/ 288 w 648"/>
                <a:gd name="T21" fmla="*/ 288 h 288"/>
                <a:gd name="T22" fmla="*/ 216 w 648"/>
                <a:gd name="T23" fmla="*/ 288 h 288"/>
                <a:gd name="T24" fmla="*/ 216 w 648"/>
                <a:gd name="T25" fmla="*/ 72 h 288"/>
                <a:gd name="T26" fmla="*/ 72 w 648"/>
                <a:gd name="T27" fmla="*/ 216 h 288"/>
                <a:gd name="T28" fmla="*/ 0 w 648"/>
                <a:gd name="T29" fmla="*/ 144 h 288"/>
                <a:gd name="T30" fmla="*/ 216 w 648"/>
                <a:gd name="T31" fmla="*/ 0 h 288"/>
                <a:gd name="T32" fmla="*/ 289 w 648"/>
                <a:gd name="T33" fmla="*/ 2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288"/>
                <a:gd name="T53" fmla="*/ 648 w 648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288">
                  <a:moveTo>
                    <a:pt x="289" y="2"/>
                  </a:moveTo>
                  <a:cubicBezTo>
                    <a:pt x="292" y="36"/>
                    <a:pt x="282" y="73"/>
                    <a:pt x="298" y="103"/>
                  </a:cubicBezTo>
                  <a:cubicBezTo>
                    <a:pt x="307" y="120"/>
                    <a:pt x="335" y="115"/>
                    <a:pt x="353" y="121"/>
                  </a:cubicBezTo>
                  <a:cubicBezTo>
                    <a:pt x="362" y="124"/>
                    <a:pt x="381" y="130"/>
                    <a:pt x="381" y="130"/>
                  </a:cubicBezTo>
                  <a:cubicBezTo>
                    <a:pt x="421" y="104"/>
                    <a:pt x="435" y="57"/>
                    <a:pt x="435" y="11"/>
                  </a:cubicBezTo>
                  <a:lnTo>
                    <a:pt x="504" y="0"/>
                  </a:lnTo>
                  <a:lnTo>
                    <a:pt x="648" y="72"/>
                  </a:lnTo>
                  <a:lnTo>
                    <a:pt x="648" y="144"/>
                  </a:lnTo>
                  <a:lnTo>
                    <a:pt x="504" y="72"/>
                  </a:lnTo>
                  <a:lnTo>
                    <a:pt x="504" y="288"/>
                  </a:lnTo>
                  <a:lnTo>
                    <a:pt x="288" y="288"/>
                  </a:lnTo>
                  <a:lnTo>
                    <a:pt x="216" y="288"/>
                  </a:lnTo>
                  <a:lnTo>
                    <a:pt x="216" y="72"/>
                  </a:lnTo>
                  <a:lnTo>
                    <a:pt x="72" y="216"/>
                  </a:lnTo>
                  <a:lnTo>
                    <a:pt x="0" y="144"/>
                  </a:lnTo>
                  <a:lnTo>
                    <a:pt x="216" y="0"/>
                  </a:lnTo>
                  <a:lnTo>
                    <a:pt x="289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6"/>
            <p:cNvSpPr>
              <a:spLocks/>
            </p:cNvSpPr>
            <p:nvPr/>
          </p:nvSpPr>
          <p:spPr bwMode="auto">
            <a:xfrm>
              <a:off x="2448" y="2592"/>
              <a:ext cx="648" cy="288"/>
            </a:xfrm>
            <a:custGeom>
              <a:avLst/>
              <a:gdLst>
                <a:gd name="T0" fmla="*/ 289 w 648"/>
                <a:gd name="T1" fmla="*/ 2 h 288"/>
                <a:gd name="T2" fmla="*/ 298 w 648"/>
                <a:gd name="T3" fmla="*/ 103 h 288"/>
                <a:gd name="T4" fmla="*/ 353 w 648"/>
                <a:gd name="T5" fmla="*/ 121 h 288"/>
                <a:gd name="T6" fmla="*/ 381 w 648"/>
                <a:gd name="T7" fmla="*/ 130 h 288"/>
                <a:gd name="T8" fmla="*/ 435 w 648"/>
                <a:gd name="T9" fmla="*/ 11 h 288"/>
                <a:gd name="T10" fmla="*/ 504 w 648"/>
                <a:gd name="T11" fmla="*/ 0 h 288"/>
                <a:gd name="T12" fmla="*/ 648 w 648"/>
                <a:gd name="T13" fmla="*/ 72 h 288"/>
                <a:gd name="T14" fmla="*/ 648 w 648"/>
                <a:gd name="T15" fmla="*/ 144 h 288"/>
                <a:gd name="T16" fmla="*/ 504 w 648"/>
                <a:gd name="T17" fmla="*/ 72 h 288"/>
                <a:gd name="T18" fmla="*/ 504 w 648"/>
                <a:gd name="T19" fmla="*/ 288 h 288"/>
                <a:gd name="T20" fmla="*/ 288 w 648"/>
                <a:gd name="T21" fmla="*/ 288 h 288"/>
                <a:gd name="T22" fmla="*/ 216 w 648"/>
                <a:gd name="T23" fmla="*/ 288 h 288"/>
                <a:gd name="T24" fmla="*/ 216 w 648"/>
                <a:gd name="T25" fmla="*/ 72 h 288"/>
                <a:gd name="T26" fmla="*/ 72 w 648"/>
                <a:gd name="T27" fmla="*/ 216 h 288"/>
                <a:gd name="T28" fmla="*/ 0 w 648"/>
                <a:gd name="T29" fmla="*/ 144 h 288"/>
                <a:gd name="T30" fmla="*/ 216 w 648"/>
                <a:gd name="T31" fmla="*/ 0 h 288"/>
                <a:gd name="T32" fmla="*/ 289 w 648"/>
                <a:gd name="T33" fmla="*/ 2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288"/>
                <a:gd name="T53" fmla="*/ 648 w 648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288">
                  <a:moveTo>
                    <a:pt x="289" y="2"/>
                  </a:moveTo>
                  <a:cubicBezTo>
                    <a:pt x="292" y="36"/>
                    <a:pt x="282" y="73"/>
                    <a:pt x="298" y="103"/>
                  </a:cubicBezTo>
                  <a:cubicBezTo>
                    <a:pt x="307" y="120"/>
                    <a:pt x="335" y="115"/>
                    <a:pt x="353" y="121"/>
                  </a:cubicBezTo>
                  <a:cubicBezTo>
                    <a:pt x="362" y="124"/>
                    <a:pt x="381" y="130"/>
                    <a:pt x="381" y="130"/>
                  </a:cubicBezTo>
                  <a:cubicBezTo>
                    <a:pt x="421" y="104"/>
                    <a:pt x="435" y="57"/>
                    <a:pt x="435" y="11"/>
                  </a:cubicBezTo>
                  <a:lnTo>
                    <a:pt x="504" y="0"/>
                  </a:lnTo>
                  <a:lnTo>
                    <a:pt x="648" y="72"/>
                  </a:lnTo>
                  <a:lnTo>
                    <a:pt x="648" y="144"/>
                  </a:lnTo>
                  <a:lnTo>
                    <a:pt x="504" y="72"/>
                  </a:lnTo>
                  <a:lnTo>
                    <a:pt x="504" y="288"/>
                  </a:lnTo>
                  <a:lnTo>
                    <a:pt x="288" y="288"/>
                  </a:lnTo>
                  <a:lnTo>
                    <a:pt x="216" y="288"/>
                  </a:lnTo>
                  <a:lnTo>
                    <a:pt x="216" y="72"/>
                  </a:lnTo>
                  <a:lnTo>
                    <a:pt x="72" y="216"/>
                  </a:lnTo>
                  <a:lnTo>
                    <a:pt x="0" y="144"/>
                  </a:lnTo>
                  <a:lnTo>
                    <a:pt x="216" y="0"/>
                  </a:lnTo>
                  <a:lnTo>
                    <a:pt x="289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09" name="Freeform 17"/>
          <p:cNvSpPr>
            <a:spLocks/>
          </p:cNvSpPr>
          <p:nvPr/>
        </p:nvSpPr>
        <p:spPr bwMode="auto">
          <a:xfrm>
            <a:off x="5600700" y="4389120"/>
            <a:ext cx="1028700" cy="548640"/>
          </a:xfrm>
          <a:custGeom>
            <a:avLst/>
            <a:gdLst>
              <a:gd name="T0" fmla="*/ 2147483647 w 648"/>
              <a:gd name="T1" fmla="*/ 2147483647 h 288"/>
              <a:gd name="T2" fmla="*/ 2147483647 w 648"/>
              <a:gd name="T3" fmla="*/ 2147483647 h 288"/>
              <a:gd name="T4" fmla="*/ 2147483647 w 648"/>
              <a:gd name="T5" fmla="*/ 2147483647 h 288"/>
              <a:gd name="T6" fmla="*/ 2147483647 w 648"/>
              <a:gd name="T7" fmla="*/ 2147483647 h 288"/>
              <a:gd name="T8" fmla="*/ 2147483647 w 648"/>
              <a:gd name="T9" fmla="*/ 2147483647 h 288"/>
              <a:gd name="T10" fmla="*/ 2147483647 w 648"/>
              <a:gd name="T11" fmla="*/ 0 h 288"/>
              <a:gd name="T12" fmla="*/ 2147483647 w 648"/>
              <a:gd name="T13" fmla="*/ 2147483647 h 288"/>
              <a:gd name="T14" fmla="*/ 2147483647 w 648"/>
              <a:gd name="T15" fmla="*/ 2147483647 h 288"/>
              <a:gd name="T16" fmla="*/ 2147483647 w 648"/>
              <a:gd name="T17" fmla="*/ 2147483647 h 288"/>
              <a:gd name="T18" fmla="*/ 2147483647 w 648"/>
              <a:gd name="T19" fmla="*/ 2147483647 h 288"/>
              <a:gd name="T20" fmla="*/ 2147483647 w 648"/>
              <a:gd name="T21" fmla="*/ 2147483647 h 288"/>
              <a:gd name="T22" fmla="*/ 2147483647 w 648"/>
              <a:gd name="T23" fmla="*/ 2147483647 h 288"/>
              <a:gd name="T24" fmla="*/ 2147483647 w 648"/>
              <a:gd name="T25" fmla="*/ 2147483647 h 288"/>
              <a:gd name="T26" fmla="*/ 2147483647 w 648"/>
              <a:gd name="T27" fmla="*/ 2147483647 h 288"/>
              <a:gd name="T28" fmla="*/ 0 w 648"/>
              <a:gd name="T29" fmla="*/ 2147483647 h 288"/>
              <a:gd name="T30" fmla="*/ 2147483647 w 648"/>
              <a:gd name="T31" fmla="*/ 0 h 288"/>
              <a:gd name="T32" fmla="*/ 2147483647 w 648"/>
              <a:gd name="T33" fmla="*/ 2147483647 h 2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8"/>
              <a:gd name="T52" fmla="*/ 0 h 288"/>
              <a:gd name="T53" fmla="*/ 648 w 648"/>
              <a:gd name="T54" fmla="*/ 288 h 2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8" h="288">
                <a:moveTo>
                  <a:pt x="289" y="2"/>
                </a:moveTo>
                <a:cubicBezTo>
                  <a:pt x="292" y="36"/>
                  <a:pt x="282" y="73"/>
                  <a:pt x="298" y="103"/>
                </a:cubicBezTo>
                <a:cubicBezTo>
                  <a:pt x="307" y="120"/>
                  <a:pt x="335" y="115"/>
                  <a:pt x="353" y="121"/>
                </a:cubicBezTo>
                <a:cubicBezTo>
                  <a:pt x="362" y="124"/>
                  <a:pt x="381" y="130"/>
                  <a:pt x="381" y="130"/>
                </a:cubicBezTo>
                <a:cubicBezTo>
                  <a:pt x="421" y="104"/>
                  <a:pt x="435" y="57"/>
                  <a:pt x="435" y="11"/>
                </a:cubicBezTo>
                <a:lnTo>
                  <a:pt x="504" y="0"/>
                </a:lnTo>
                <a:lnTo>
                  <a:pt x="648" y="72"/>
                </a:lnTo>
                <a:lnTo>
                  <a:pt x="648" y="144"/>
                </a:lnTo>
                <a:lnTo>
                  <a:pt x="504" y="72"/>
                </a:lnTo>
                <a:lnTo>
                  <a:pt x="504" y="288"/>
                </a:lnTo>
                <a:lnTo>
                  <a:pt x="288" y="288"/>
                </a:lnTo>
                <a:lnTo>
                  <a:pt x="216" y="288"/>
                </a:lnTo>
                <a:lnTo>
                  <a:pt x="216" y="72"/>
                </a:lnTo>
                <a:lnTo>
                  <a:pt x="72" y="216"/>
                </a:lnTo>
                <a:lnTo>
                  <a:pt x="0" y="144"/>
                </a:lnTo>
                <a:lnTo>
                  <a:pt x="216" y="0"/>
                </a:lnTo>
                <a:lnTo>
                  <a:pt x="289" y="2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828800" y="3840480"/>
            <a:ext cx="1028700" cy="822960"/>
            <a:chOff x="1584" y="1944"/>
            <a:chExt cx="648" cy="432"/>
          </a:xfrm>
        </p:grpSpPr>
        <p:sp>
          <p:nvSpPr>
            <p:cNvPr id="10256" name="Oval 19"/>
            <p:cNvSpPr>
              <a:spLocks noChangeArrowheads="1"/>
            </p:cNvSpPr>
            <p:nvPr/>
          </p:nvSpPr>
          <p:spPr bwMode="auto">
            <a:xfrm>
              <a:off x="1584" y="1944"/>
              <a:ext cx="288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Oval 20"/>
            <p:cNvSpPr>
              <a:spLocks noChangeArrowheads="1"/>
            </p:cNvSpPr>
            <p:nvPr/>
          </p:nvSpPr>
          <p:spPr bwMode="auto">
            <a:xfrm>
              <a:off x="1944" y="1944"/>
              <a:ext cx="288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485900" y="5074920"/>
            <a:ext cx="1943100" cy="1234440"/>
            <a:chOff x="1440" y="2592"/>
            <a:chExt cx="1224" cy="648"/>
          </a:xfrm>
        </p:grpSpPr>
        <p:sp>
          <p:nvSpPr>
            <p:cNvPr id="10250" name="Line 22"/>
            <p:cNvSpPr>
              <a:spLocks noChangeShapeType="1"/>
            </p:cNvSpPr>
            <p:nvPr/>
          </p:nvSpPr>
          <p:spPr bwMode="auto">
            <a:xfrm>
              <a:off x="1440" y="295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AutoShape 23"/>
            <p:cNvSpPr>
              <a:spLocks noChangeArrowheads="1"/>
            </p:cNvSpPr>
            <p:nvPr/>
          </p:nvSpPr>
          <p:spPr bwMode="auto">
            <a:xfrm>
              <a:off x="1440" y="2952"/>
              <a:ext cx="38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7E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24"/>
            <p:cNvSpPr>
              <a:spLocks noChangeShapeType="1"/>
            </p:cNvSpPr>
            <p:nvPr/>
          </p:nvSpPr>
          <p:spPr bwMode="auto">
            <a:xfrm>
              <a:off x="1800" y="259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AutoShape 25"/>
            <p:cNvSpPr>
              <a:spLocks noChangeArrowheads="1"/>
            </p:cNvSpPr>
            <p:nvPr/>
          </p:nvSpPr>
          <p:spPr bwMode="auto">
            <a:xfrm>
              <a:off x="1800" y="2592"/>
              <a:ext cx="38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7E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AutoShape 26"/>
            <p:cNvSpPr>
              <a:spLocks noChangeArrowheads="1"/>
            </p:cNvSpPr>
            <p:nvPr/>
          </p:nvSpPr>
          <p:spPr bwMode="auto">
            <a:xfrm>
              <a:off x="2088" y="2952"/>
              <a:ext cx="38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7E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Line 27"/>
            <p:cNvSpPr>
              <a:spLocks noChangeShapeType="1"/>
            </p:cNvSpPr>
            <p:nvPr/>
          </p:nvSpPr>
          <p:spPr bwMode="auto">
            <a:xfrm>
              <a:off x="2088" y="295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5" grpId="0"/>
      <p:bldP spid="850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645920"/>
            <a:ext cx="731520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accent1"/>
                </a:solidFill>
                <a:latin typeface="Orly's Font 2"/>
              </a:rPr>
              <a:t>Thinking that a ratio describes just one situation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571500" y="3017520"/>
            <a:ext cx="81153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E86D1F"/>
                </a:solidFill>
                <a:latin typeface="Orly's Font 2"/>
              </a:rPr>
              <a:t>Example: 2 eggs for every 3 cups of flour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257300" y="3840480"/>
            <a:ext cx="1943100" cy="2468880"/>
            <a:chOff x="2304" y="2016"/>
            <a:chExt cx="1224" cy="1296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520" y="2016"/>
              <a:ext cx="648" cy="432"/>
              <a:chOff x="1584" y="1944"/>
              <a:chExt cx="648" cy="432"/>
            </a:xfrm>
          </p:grpSpPr>
          <p:sp>
            <p:nvSpPr>
              <p:cNvPr id="11300" name="Oval 12"/>
              <p:cNvSpPr>
                <a:spLocks noChangeArrowheads="1"/>
              </p:cNvSpPr>
              <p:nvPr/>
            </p:nvSpPr>
            <p:spPr bwMode="auto">
              <a:xfrm>
                <a:off x="1584" y="1944"/>
                <a:ext cx="288" cy="4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Oval 13"/>
              <p:cNvSpPr>
                <a:spLocks noChangeArrowheads="1"/>
              </p:cNvSpPr>
              <p:nvPr/>
            </p:nvSpPr>
            <p:spPr bwMode="auto">
              <a:xfrm>
                <a:off x="1944" y="1944"/>
                <a:ext cx="288" cy="4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2304" y="2664"/>
              <a:ext cx="1224" cy="648"/>
              <a:chOff x="1440" y="2592"/>
              <a:chExt cx="1224" cy="648"/>
            </a:xfrm>
          </p:grpSpPr>
          <p:sp>
            <p:nvSpPr>
              <p:cNvPr id="11294" name="Line 49"/>
              <p:cNvSpPr>
                <a:spLocks noChangeShapeType="1"/>
              </p:cNvSpPr>
              <p:nvPr/>
            </p:nvSpPr>
            <p:spPr bwMode="auto">
              <a:xfrm>
                <a:off x="1440" y="295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AutoShape 50"/>
              <p:cNvSpPr>
                <a:spLocks noChangeArrowheads="1"/>
              </p:cNvSpPr>
              <p:nvPr/>
            </p:nvSpPr>
            <p:spPr bwMode="auto">
              <a:xfrm>
                <a:off x="1440" y="2952"/>
                <a:ext cx="38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E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6" name="Line 51"/>
              <p:cNvSpPr>
                <a:spLocks noChangeShapeType="1"/>
              </p:cNvSpPr>
              <p:nvPr/>
            </p:nvSpPr>
            <p:spPr bwMode="auto">
              <a:xfrm>
                <a:off x="1800" y="259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AutoShape 52"/>
              <p:cNvSpPr>
                <a:spLocks noChangeArrowheads="1"/>
              </p:cNvSpPr>
              <p:nvPr/>
            </p:nvSpPr>
            <p:spPr bwMode="auto">
              <a:xfrm>
                <a:off x="1800" y="2592"/>
                <a:ext cx="38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E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AutoShape 53"/>
              <p:cNvSpPr>
                <a:spLocks noChangeArrowheads="1"/>
              </p:cNvSpPr>
              <p:nvPr/>
            </p:nvSpPr>
            <p:spPr bwMode="auto">
              <a:xfrm>
                <a:off x="2088" y="2952"/>
                <a:ext cx="38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E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54"/>
              <p:cNvSpPr>
                <a:spLocks noChangeShapeType="1"/>
              </p:cNvSpPr>
              <p:nvPr/>
            </p:nvSpPr>
            <p:spPr bwMode="auto">
              <a:xfrm>
                <a:off x="2088" y="295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3543300" y="3840480"/>
            <a:ext cx="1943100" cy="2468880"/>
            <a:chOff x="2304" y="2016"/>
            <a:chExt cx="1224" cy="1296"/>
          </a:xfrm>
        </p:grpSpPr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2520" y="2016"/>
              <a:ext cx="648" cy="432"/>
              <a:chOff x="1584" y="1944"/>
              <a:chExt cx="648" cy="432"/>
            </a:xfrm>
          </p:grpSpPr>
          <p:sp>
            <p:nvSpPr>
              <p:cNvPr id="11290" name="Oval 59"/>
              <p:cNvSpPr>
                <a:spLocks noChangeArrowheads="1"/>
              </p:cNvSpPr>
              <p:nvPr/>
            </p:nvSpPr>
            <p:spPr bwMode="auto">
              <a:xfrm>
                <a:off x="1584" y="1944"/>
                <a:ext cx="288" cy="4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Oval 60"/>
              <p:cNvSpPr>
                <a:spLocks noChangeArrowheads="1"/>
              </p:cNvSpPr>
              <p:nvPr/>
            </p:nvSpPr>
            <p:spPr bwMode="auto">
              <a:xfrm>
                <a:off x="1944" y="1944"/>
                <a:ext cx="288" cy="4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2304" y="2664"/>
              <a:ext cx="1224" cy="648"/>
              <a:chOff x="1440" y="2592"/>
              <a:chExt cx="1224" cy="648"/>
            </a:xfrm>
          </p:grpSpPr>
          <p:sp>
            <p:nvSpPr>
              <p:cNvPr id="11284" name="Line 62"/>
              <p:cNvSpPr>
                <a:spLocks noChangeShapeType="1"/>
              </p:cNvSpPr>
              <p:nvPr/>
            </p:nvSpPr>
            <p:spPr bwMode="auto">
              <a:xfrm>
                <a:off x="1440" y="295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AutoShape 63"/>
              <p:cNvSpPr>
                <a:spLocks noChangeArrowheads="1"/>
              </p:cNvSpPr>
              <p:nvPr/>
            </p:nvSpPr>
            <p:spPr bwMode="auto">
              <a:xfrm>
                <a:off x="1440" y="2952"/>
                <a:ext cx="38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E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Line 64"/>
              <p:cNvSpPr>
                <a:spLocks noChangeShapeType="1"/>
              </p:cNvSpPr>
              <p:nvPr/>
            </p:nvSpPr>
            <p:spPr bwMode="auto">
              <a:xfrm>
                <a:off x="1800" y="259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AutoShape 65"/>
              <p:cNvSpPr>
                <a:spLocks noChangeArrowheads="1"/>
              </p:cNvSpPr>
              <p:nvPr/>
            </p:nvSpPr>
            <p:spPr bwMode="auto">
              <a:xfrm>
                <a:off x="1800" y="2592"/>
                <a:ext cx="38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E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AutoShape 66"/>
              <p:cNvSpPr>
                <a:spLocks noChangeArrowheads="1"/>
              </p:cNvSpPr>
              <p:nvPr/>
            </p:nvSpPr>
            <p:spPr bwMode="auto">
              <a:xfrm>
                <a:off x="2088" y="2952"/>
                <a:ext cx="38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E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Line 67"/>
              <p:cNvSpPr>
                <a:spLocks noChangeShapeType="1"/>
              </p:cNvSpPr>
              <p:nvPr/>
            </p:nvSpPr>
            <p:spPr bwMode="auto">
              <a:xfrm>
                <a:off x="2088" y="295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5715000" y="3840480"/>
            <a:ext cx="1943100" cy="2468880"/>
            <a:chOff x="2304" y="2016"/>
            <a:chExt cx="1224" cy="1296"/>
          </a:xfrm>
        </p:grpSpPr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2520" y="2016"/>
              <a:ext cx="648" cy="432"/>
              <a:chOff x="1584" y="1944"/>
              <a:chExt cx="648" cy="432"/>
            </a:xfrm>
          </p:grpSpPr>
          <p:sp>
            <p:nvSpPr>
              <p:cNvPr id="11280" name="Oval 70"/>
              <p:cNvSpPr>
                <a:spLocks noChangeArrowheads="1"/>
              </p:cNvSpPr>
              <p:nvPr/>
            </p:nvSpPr>
            <p:spPr bwMode="auto">
              <a:xfrm>
                <a:off x="1584" y="1944"/>
                <a:ext cx="288" cy="4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Oval 71"/>
              <p:cNvSpPr>
                <a:spLocks noChangeArrowheads="1"/>
              </p:cNvSpPr>
              <p:nvPr/>
            </p:nvSpPr>
            <p:spPr bwMode="auto">
              <a:xfrm>
                <a:off x="1944" y="1944"/>
                <a:ext cx="288" cy="4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72"/>
            <p:cNvGrpSpPr>
              <a:grpSpLocks/>
            </p:cNvGrpSpPr>
            <p:nvPr/>
          </p:nvGrpSpPr>
          <p:grpSpPr bwMode="auto">
            <a:xfrm>
              <a:off x="2304" y="2664"/>
              <a:ext cx="1224" cy="648"/>
              <a:chOff x="1440" y="2592"/>
              <a:chExt cx="1224" cy="648"/>
            </a:xfrm>
          </p:grpSpPr>
          <p:sp>
            <p:nvSpPr>
              <p:cNvPr id="11274" name="Line 73"/>
              <p:cNvSpPr>
                <a:spLocks noChangeShapeType="1"/>
              </p:cNvSpPr>
              <p:nvPr/>
            </p:nvSpPr>
            <p:spPr bwMode="auto">
              <a:xfrm>
                <a:off x="1440" y="295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AutoShape 74"/>
              <p:cNvSpPr>
                <a:spLocks noChangeArrowheads="1"/>
              </p:cNvSpPr>
              <p:nvPr/>
            </p:nvSpPr>
            <p:spPr bwMode="auto">
              <a:xfrm>
                <a:off x="1440" y="2952"/>
                <a:ext cx="38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E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Line 75"/>
              <p:cNvSpPr>
                <a:spLocks noChangeShapeType="1"/>
              </p:cNvSpPr>
              <p:nvPr/>
            </p:nvSpPr>
            <p:spPr bwMode="auto">
              <a:xfrm>
                <a:off x="1800" y="259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AutoShape 76"/>
              <p:cNvSpPr>
                <a:spLocks noChangeArrowheads="1"/>
              </p:cNvSpPr>
              <p:nvPr/>
            </p:nvSpPr>
            <p:spPr bwMode="auto">
              <a:xfrm>
                <a:off x="1800" y="2592"/>
                <a:ext cx="38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E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AutoShape 77"/>
              <p:cNvSpPr>
                <a:spLocks noChangeArrowheads="1"/>
              </p:cNvSpPr>
              <p:nvPr/>
            </p:nvSpPr>
            <p:spPr bwMode="auto">
              <a:xfrm>
                <a:off x="2088" y="2952"/>
                <a:ext cx="38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E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Line 78"/>
              <p:cNvSpPr>
                <a:spLocks noChangeShapeType="1"/>
              </p:cNvSpPr>
              <p:nvPr/>
            </p:nvSpPr>
            <p:spPr bwMode="auto">
              <a:xfrm>
                <a:off x="2088" y="295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895600" y="3048000"/>
            <a:ext cx="1828800" cy="478154"/>
          </a:xfrm>
          <a:prstGeom prst="rect">
            <a:avLst/>
          </a:prstGeom>
          <a:solidFill>
            <a:srgbClr val="FFFF00">
              <a:alpha val="4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Essential Questions: 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86800" cy="5287963"/>
          </a:xfrm>
        </p:spPr>
        <p:txBody>
          <a:bodyPr/>
          <a:lstStyle/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 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0"/>
            <a:r>
              <a:rPr lang="en-US" sz="4000" b="1" dirty="0" smtClean="0">
                <a:solidFill>
                  <a:srgbClr val="FF0000"/>
                </a:solidFill>
                <a:latin typeface="Agency FB" pitchFamily="34" charset="0"/>
              </a:rPr>
              <a:t>What kinds of problems can I solve by using ratios?</a:t>
            </a:r>
          </a:p>
          <a:p>
            <a:pPr lvl="0"/>
            <a:r>
              <a:rPr lang="en-US" sz="4000" b="1" dirty="0" smtClean="0">
                <a:solidFill>
                  <a:srgbClr val="FF0000"/>
                </a:solidFill>
                <a:latin typeface="Agency FB" pitchFamily="34" charset="0"/>
              </a:rPr>
              <a:t>What information do I get when I compare two numbers using a ratio?</a:t>
            </a:r>
          </a:p>
          <a:p>
            <a:pPr lvl="0"/>
            <a:r>
              <a:rPr lang="en-US" sz="4000" b="1" dirty="0" smtClean="0">
                <a:solidFill>
                  <a:srgbClr val="FF0000"/>
                </a:solidFill>
                <a:latin typeface="Agency FB" pitchFamily="34" charset="0"/>
              </a:rPr>
              <a:t>What are equivalent ratios? Can I give examples of equivalent ratios? </a:t>
            </a:r>
          </a:p>
          <a:p>
            <a:pPr lvl="0"/>
            <a:r>
              <a:rPr lang="en-US" sz="4000" b="1" dirty="0" smtClean="0">
                <a:solidFill>
                  <a:srgbClr val="FF0000"/>
                </a:solidFill>
                <a:latin typeface="Agency FB" pitchFamily="34" charset="0"/>
              </a:rPr>
              <a:t>What is the difference between a multiplicative and an additive relationship?</a:t>
            </a:r>
          </a:p>
          <a:p>
            <a:pPr lvl="0"/>
            <a:endParaRPr lang="en-US" sz="4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pic>
        <p:nvPicPr>
          <p:cNvPr id="4" name="Picture 3" descr="C:\Documents and Settings\e200512587\Local Settings\Temporary Internet Files\Content.IE5\3T2CMKUK\MCPE07015_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"/>
            <a:ext cx="1143000" cy="110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342900" y="1097280"/>
            <a:ext cx="85725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accent1"/>
                </a:solidFill>
                <a:latin typeface="Orly's Font 2"/>
              </a:rPr>
              <a:t>To make yummy fruit punch, use 2 cups of grape juice for every 3 cups of apple juice. If you already have 12 cups of apple juice, how many cups of grape juice will you need to make fruit punch?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342900" y="1097280"/>
            <a:ext cx="85725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accent1"/>
                </a:solidFill>
                <a:latin typeface="Orly's Font 2"/>
              </a:rPr>
              <a:t>To make yummy fruit punch, use </a:t>
            </a:r>
            <a:r>
              <a:rPr lang="en-US" sz="2800" u="sng">
                <a:solidFill>
                  <a:schemeClr val="accent1"/>
                </a:solidFill>
                <a:latin typeface="Orly's Font 2"/>
              </a:rPr>
              <a:t>2 cups of grape juice for every 3 cups of apple juice</a:t>
            </a:r>
            <a:r>
              <a:rPr lang="en-US" sz="2800">
                <a:solidFill>
                  <a:schemeClr val="accent1"/>
                </a:solidFill>
                <a:latin typeface="Orly's Font 2"/>
              </a:rPr>
              <a:t>. If you already have 12 cups of apple juice, how many cups of grape juice will you need to make fruit punch?</a:t>
            </a:r>
          </a:p>
        </p:txBody>
      </p:sp>
      <p:graphicFrame>
        <p:nvGraphicFramePr>
          <p:cNvPr id="24282" name="Group 730"/>
          <p:cNvGraphicFramePr>
            <a:graphicFrameLocks noGrp="1"/>
          </p:cNvGraphicFramePr>
          <p:nvPr/>
        </p:nvGraphicFramePr>
        <p:xfrm>
          <a:off x="914401" y="4663440"/>
          <a:ext cx="6473825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28675"/>
                <a:gridCol w="828675"/>
                <a:gridCol w="830262"/>
                <a:gridCol w="828675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274" name="Group 722"/>
          <p:cNvGraphicFramePr>
            <a:graphicFrameLocks noGrp="1"/>
          </p:cNvGraphicFramePr>
          <p:nvPr/>
        </p:nvGraphicFramePr>
        <p:xfrm>
          <a:off x="914401" y="4663440"/>
          <a:ext cx="6473825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28675"/>
                <a:gridCol w="828675"/>
                <a:gridCol w="830262"/>
                <a:gridCol w="828675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275" name="Group 723"/>
          <p:cNvGraphicFramePr>
            <a:graphicFrameLocks noGrp="1"/>
          </p:cNvGraphicFramePr>
          <p:nvPr/>
        </p:nvGraphicFramePr>
        <p:xfrm>
          <a:off x="914401" y="4663440"/>
          <a:ext cx="6473825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28675"/>
                <a:gridCol w="828675"/>
                <a:gridCol w="830262"/>
                <a:gridCol w="828675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981200" y="1981200"/>
            <a:ext cx="4343400" cy="478156"/>
          </a:xfrm>
          <a:prstGeom prst="rect">
            <a:avLst/>
          </a:prstGeom>
          <a:solidFill>
            <a:srgbClr val="FFFF00">
              <a:alpha val="4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24276" name="Group 724"/>
          <p:cNvGraphicFramePr>
            <a:graphicFrameLocks noGrp="1"/>
          </p:cNvGraphicFramePr>
          <p:nvPr/>
        </p:nvGraphicFramePr>
        <p:xfrm>
          <a:off x="914401" y="4663440"/>
          <a:ext cx="6473825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28675"/>
                <a:gridCol w="828675"/>
                <a:gridCol w="830262"/>
                <a:gridCol w="828675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281"/>
          <p:cNvGrpSpPr>
            <a:grpSpLocks/>
          </p:cNvGrpSpPr>
          <p:nvPr/>
        </p:nvGrpSpPr>
        <p:grpSpPr bwMode="auto">
          <a:xfrm>
            <a:off x="3771900" y="3703320"/>
            <a:ext cx="800100" cy="822960"/>
            <a:chOff x="2448" y="1944"/>
            <a:chExt cx="504" cy="432"/>
          </a:xfrm>
        </p:grpSpPr>
        <p:sp>
          <p:nvSpPr>
            <p:cNvPr id="12406" name="AutoShape 279"/>
            <p:cNvSpPr>
              <a:spLocks noChangeArrowheads="1"/>
            </p:cNvSpPr>
            <p:nvPr/>
          </p:nvSpPr>
          <p:spPr bwMode="auto">
            <a:xfrm>
              <a:off x="2448" y="2232"/>
              <a:ext cx="432" cy="144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7" name="Text Box 280"/>
            <p:cNvSpPr txBox="1">
              <a:spLocks noChangeArrowheads="1"/>
            </p:cNvSpPr>
            <p:nvPr/>
          </p:nvSpPr>
          <p:spPr bwMode="auto">
            <a:xfrm>
              <a:off x="2448" y="1944"/>
              <a:ext cx="50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latin typeface="Orly's Font 2"/>
                </a:rPr>
                <a:t>+2</a:t>
              </a:r>
            </a:p>
          </p:txBody>
        </p:sp>
      </p:grpSp>
      <p:grpSp>
        <p:nvGrpSpPr>
          <p:cNvPr id="6" name="Group 285"/>
          <p:cNvGrpSpPr>
            <a:grpSpLocks/>
          </p:cNvGrpSpPr>
          <p:nvPr/>
        </p:nvGrpSpPr>
        <p:grpSpPr bwMode="auto">
          <a:xfrm>
            <a:off x="3771900" y="5897881"/>
            <a:ext cx="685800" cy="903189"/>
            <a:chOff x="2448" y="2952"/>
            <a:chExt cx="576" cy="511"/>
          </a:xfrm>
        </p:grpSpPr>
        <p:sp>
          <p:nvSpPr>
            <p:cNvPr id="12404" name="AutoShape 286"/>
            <p:cNvSpPr>
              <a:spLocks noChangeArrowheads="1"/>
            </p:cNvSpPr>
            <p:nvPr/>
          </p:nvSpPr>
          <p:spPr bwMode="auto">
            <a:xfrm>
              <a:off x="2448" y="2952"/>
              <a:ext cx="576" cy="144"/>
            </a:xfrm>
            <a:prstGeom prst="curvedUp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Text Box 287"/>
            <p:cNvSpPr txBox="1">
              <a:spLocks noChangeArrowheads="1"/>
            </p:cNvSpPr>
            <p:nvPr/>
          </p:nvSpPr>
          <p:spPr bwMode="auto">
            <a:xfrm>
              <a:off x="2520" y="3167"/>
              <a:ext cx="50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latin typeface="Orly's Font 2"/>
                </a:rPr>
                <a:t>+3</a:t>
              </a:r>
            </a:p>
          </p:txBody>
        </p:sp>
      </p:grpSp>
      <p:grpSp>
        <p:nvGrpSpPr>
          <p:cNvPr id="7" name="Group 591"/>
          <p:cNvGrpSpPr>
            <a:grpSpLocks/>
          </p:cNvGrpSpPr>
          <p:nvPr/>
        </p:nvGrpSpPr>
        <p:grpSpPr bwMode="auto">
          <a:xfrm>
            <a:off x="4572000" y="3703320"/>
            <a:ext cx="1600200" cy="3095626"/>
            <a:chOff x="3528" y="1921"/>
            <a:chExt cx="1008" cy="1625"/>
          </a:xfrm>
        </p:grpSpPr>
        <p:grpSp>
          <p:nvGrpSpPr>
            <p:cNvPr id="8" name="Group 577"/>
            <p:cNvGrpSpPr>
              <a:grpSpLocks/>
            </p:cNvGrpSpPr>
            <p:nvPr/>
          </p:nvGrpSpPr>
          <p:grpSpPr bwMode="auto">
            <a:xfrm>
              <a:off x="3528" y="3072"/>
              <a:ext cx="432" cy="474"/>
              <a:chOff x="2448" y="2952"/>
              <a:chExt cx="576" cy="511"/>
            </a:xfrm>
          </p:grpSpPr>
          <p:sp>
            <p:nvSpPr>
              <p:cNvPr id="12402" name="AutoShape 578"/>
              <p:cNvSpPr>
                <a:spLocks noChangeArrowheads="1"/>
              </p:cNvSpPr>
              <p:nvPr/>
            </p:nvSpPr>
            <p:spPr bwMode="auto">
              <a:xfrm>
                <a:off x="2448" y="2952"/>
                <a:ext cx="576" cy="144"/>
              </a:xfrm>
              <a:prstGeom prst="curvedUp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Text Box 579"/>
              <p:cNvSpPr txBox="1">
                <a:spLocks noChangeArrowheads="1"/>
              </p:cNvSpPr>
              <p:nvPr/>
            </p:nvSpPr>
            <p:spPr bwMode="auto">
              <a:xfrm>
                <a:off x="2520" y="3167"/>
                <a:ext cx="504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accent1"/>
                    </a:solidFill>
                    <a:latin typeface="Orly's Font 2"/>
                  </a:rPr>
                  <a:t>+3</a:t>
                </a:r>
              </a:p>
            </p:txBody>
          </p:sp>
        </p:grpSp>
        <p:grpSp>
          <p:nvGrpSpPr>
            <p:cNvPr id="9" name="Group 580"/>
            <p:cNvGrpSpPr>
              <a:grpSpLocks/>
            </p:cNvGrpSpPr>
            <p:nvPr/>
          </p:nvGrpSpPr>
          <p:grpSpPr bwMode="auto">
            <a:xfrm>
              <a:off x="3528" y="1921"/>
              <a:ext cx="1008" cy="1625"/>
              <a:chOff x="3528" y="1921"/>
              <a:chExt cx="1008" cy="1625"/>
            </a:xfrm>
          </p:grpSpPr>
          <p:grpSp>
            <p:nvGrpSpPr>
              <p:cNvPr id="10" name="Group 581"/>
              <p:cNvGrpSpPr>
                <a:grpSpLocks/>
              </p:cNvGrpSpPr>
              <p:nvPr/>
            </p:nvGrpSpPr>
            <p:grpSpPr bwMode="auto">
              <a:xfrm>
                <a:off x="4032" y="3072"/>
                <a:ext cx="432" cy="474"/>
                <a:chOff x="2448" y="2952"/>
                <a:chExt cx="576" cy="511"/>
              </a:xfrm>
            </p:grpSpPr>
            <p:sp>
              <p:nvSpPr>
                <p:cNvPr id="12400" name="AutoShape 582"/>
                <p:cNvSpPr>
                  <a:spLocks noChangeArrowheads="1"/>
                </p:cNvSpPr>
                <p:nvPr/>
              </p:nvSpPr>
              <p:spPr bwMode="auto">
                <a:xfrm>
                  <a:off x="2448" y="2952"/>
                  <a:ext cx="576" cy="144"/>
                </a:xfrm>
                <a:prstGeom prst="curvedUpArrow">
                  <a:avLst>
                    <a:gd name="adj1" fmla="val 80000"/>
                    <a:gd name="adj2" fmla="val 160000"/>
                    <a:gd name="adj3" fmla="val 3333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1" name="Text Box 583"/>
                <p:cNvSpPr txBox="1">
                  <a:spLocks noChangeArrowheads="1"/>
                </p:cNvSpPr>
                <p:nvPr/>
              </p:nvSpPr>
              <p:spPr bwMode="auto">
                <a:xfrm>
                  <a:off x="2520" y="3167"/>
                  <a:ext cx="504" cy="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accent1"/>
                      </a:solidFill>
                      <a:latin typeface="Orly's Font 2"/>
                    </a:rPr>
                    <a:t>+3</a:t>
                  </a:r>
                </a:p>
              </p:txBody>
            </p:sp>
          </p:grpSp>
          <p:grpSp>
            <p:nvGrpSpPr>
              <p:cNvPr id="11" name="Group 584"/>
              <p:cNvGrpSpPr>
                <a:grpSpLocks/>
              </p:cNvGrpSpPr>
              <p:nvPr/>
            </p:nvGrpSpPr>
            <p:grpSpPr bwMode="auto">
              <a:xfrm>
                <a:off x="3528" y="1921"/>
                <a:ext cx="1008" cy="432"/>
                <a:chOff x="3528" y="1944"/>
                <a:chExt cx="1008" cy="432"/>
              </a:xfrm>
            </p:grpSpPr>
            <p:grpSp>
              <p:nvGrpSpPr>
                <p:cNvPr id="12" name="Group 585"/>
                <p:cNvGrpSpPr>
                  <a:grpSpLocks/>
                </p:cNvGrpSpPr>
                <p:nvPr/>
              </p:nvGrpSpPr>
              <p:grpSpPr bwMode="auto">
                <a:xfrm>
                  <a:off x="3528" y="1944"/>
                  <a:ext cx="504" cy="432"/>
                  <a:chOff x="2448" y="1944"/>
                  <a:chExt cx="504" cy="432"/>
                </a:xfrm>
              </p:grpSpPr>
              <p:sp>
                <p:nvSpPr>
                  <p:cNvPr id="12398" name="AutoShape 58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232"/>
                    <a:ext cx="432" cy="144"/>
                  </a:xfrm>
                  <a:prstGeom prst="curvedDownArrow">
                    <a:avLst>
                      <a:gd name="adj1" fmla="val 60000"/>
                      <a:gd name="adj2" fmla="val 120000"/>
                      <a:gd name="adj3" fmla="val 33333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9" name="Text Box 5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8" y="1944"/>
                    <a:ext cx="504" cy="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800">
                        <a:solidFill>
                          <a:schemeClr val="accent1"/>
                        </a:solidFill>
                        <a:latin typeface="Orly's Font 2"/>
                      </a:rPr>
                      <a:t>+2</a:t>
                    </a:r>
                  </a:p>
                </p:txBody>
              </p:sp>
            </p:grpSp>
            <p:grpSp>
              <p:nvGrpSpPr>
                <p:cNvPr id="15" name="Group 588"/>
                <p:cNvGrpSpPr>
                  <a:grpSpLocks/>
                </p:cNvGrpSpPr>
                <p:nvPr/>
              </p:nvGrpSpPr>
              <p:grpSpPr bwMode="auto">
                <a:xfrm>
                  <a:off x="4032" y="1944"/>
                  <a:ext cx="504" cy="432"/>
                  <a:chOff x="2448" y="1944"/>
                  <a:chExt cx="504" cy="432"/>
                </a:xfrm>
              </p:grpSpPr>
              <p:sp>
                <p:nvSpPr>
                  <p:cNvPr id="12396" name="AutoShape 58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232"/>
                    <a:ext cx="432" cy="144"/>
                  </a:xfrm>
                  <a:prstGeom prst="curvedDownArrow">
                    <a:avLst>
                      <a:gd name="adj1" fmla="val 60000"/>
                      <a:gd name="adj2" fmla="val 120000"/>
                      <a:gd name="adj3" fmla="val 33333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7" name="Text Box 5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8" y="1944"/>
                    <a:ext cx="504" cy="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800">
                        <a:solidFill>
                          <a:schemeClr val="accent1"/>
                        </a:solidFill>
                        <a:latin typeface="Orly's Font 2"/>
                      </a:rPr>
                      <a:t>+2</a:t>
                    </a:r>
                  </a:p>
                </p:txBody>
              </p:sp>
            </p:grpSp>
          </p:grpSp>
        </p:grpSp>
      </p:grpSp>
      <p:sp>
        <p:nvSpPr>
          <p:cNvPr id="2" name="Oval 1"/>
          <p:cNvSpPr/>
          <p:nvPr/>
        </p:nvSpPr>
        <p:spPr>
          <a:xfrm>
            <a:off x="5829300" y="4526280"/>
            <a:ext cx="571500" cy="6858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Rectangle 13"/>
          <p:cNvSpPr/>
          <p:nvPr/>
        </p:nvSpPr>
        <p:spPr>
          <a:xfrm>
            <a:off x="6629400" y="1600200"/>
            <a:ext cx="1828800" cy="478156"/>
          </a:xfrm>
          <a:prstGeom prst="rect">
            <a:avLst/>
          </a:prstGeom>
          <a:solidFill>
            <a:srgbClr val="FFFF00">
              <a:alpha val="4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4" grpId="0" animBg="1"/>
      <p:bldP spid="2" grpId="0" animBg="1"/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0100" y="1783081"/>
            <a:ext cx="7429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5E9732"/>
                </a:solidFill>
                <a:latin typeface="Orly's Font 2"/>
              </a:rPr>
              <a:t>In this lesson you have learned to solve ratio problems</a:t>
            </a:r>
            <a:r>
              <a:rPr lang="en-US" sz="3600">
                <a:latin typeface="Orly's Font 2"/>
              </a:rPr>
              <a:t> </a:t>
            </a:r>
            <a:r>
              <a:rPr lang="en-US" sz="3600">
                <a:solidFill>
                  <a:schemeClr val="accent1"/>
                </a:solidFill>
                <a:latin typeface="Orly's Font 2"/>
              </a:rPr>
              <a:t>by using tables and addition.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645920"/>
            <a:ext cx="73152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accent1"/>
                </a:solidFill>
                <a:latin typeface="Orly's Font 2"/>
              </a:rPr>
              <a:t>At the grocery store, you can buy 3 boxes of cereal for $8. How much would it cost to buy 24 boxes?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Think Fast…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C:\Documents and Settings\e200512587\Local Settings\Temporary Internet Files\Content.IE5\N4WRGDTR\MCj0332680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554629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Think Fast…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C:\Documents and Settings\e200512587\Local Settings\Temporary Internet Files\Content.IE5\N4WRGDTR\MCj0332680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5572125" cy="31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Think Fast…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C:\Documents and Settings\e200512587\Local Settings\Temporary Internet Files\Content.IE5\N4WRGDTR\MCj0332680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600074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Think Fast…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C:\Documents and Settings\e200512587\Local Settings\Temporary Internet Files\Content.IE5\N4WRGDTR\MCj0332680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5553461" cy="315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Think Fast…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C:\Documents and Settings\e200512587\Local Settings\Temporary Internet Files\Content.IE5\N4WRGDTR\MCj0332680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552382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Think Fast…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C:\Documents and Settings\e200512587\Local Settings\Temporary Internet Files\Content.IE5\N4WRGDTR\MCj0332680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527843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Think Fast…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C:\Documents and Settings\e200512587\Local Settings\Temporary Internet Files\Content.IE5\N4WRGDTR\MCj0332680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5443538" cy="316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33137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Content Objective: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entury Gothic" pitchFamily="34" charset="0"/>
              </a:rPr>
              <a:t> I can communicate relationships between two quantities using ratio notation and language. 	</a:t>
            </a:r>
          </a:p>
          <a:p>
            <a:endParaRPr lang="en-US" sz="1600" dirty="0" smtClean="0">
              <a:latin typeface="Century Gothic" pitchFamily="34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Language Objective: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entury Gothic" pitchFamily="34" charset="0"/>
              </a:rPr>
              <a:t> I can verbally explain to my group whether two ratios make a proportion using math vocabulary.</a:t>
            </a:r>
            <a:endParaRPr lang="en-US" sz="3200" b="1" i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Think Fast…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C:\Documents and Settings\e200512587\Local Settings\Temporary Internet Files\Content.IE5\N4WRGDTR\MCj0332680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5548426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028700" y="822960"/>
            <a:ext cx="7200900" cy="425196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5E9732"/>
              </a:solidFill>
              <a:latin typeface="Orly's Font 2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5E9732"/>
                </a:solidFill>
                <a:latin typeface="Orly's Font 2"/>
              </a:rPr>
              <a:t>To make yummy fruit punch, use 2 cups of grape juice for every 3 cups of apple juice.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5E9732"/>
              </a:solidFill>
              <a:latin typeface="Orly's Font 2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5E9732"/>
                </a:solidFill>
                <a:latin typeface="Orly's Font 2"/>
              </a:rPr>
              <a:t>If you already have 12 cups of apple juice, how many cups of grape juice will you need to make fruit punch?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30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http://learnzillion.com/lessons/587-solve-ratio-problems-using-tables-and-multiplication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1783080"/>
            <a:ext cx="75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5E9732"/>
                </a:solidFill>
                <a:latin typeface="Orly's Font 2"/>
              </a:rPr>
              <a:t>In this lesson you will learn to solve ratio problems </a:t>
            </a:r>
            <a:r>
              <a:rPr lang="en-US" sz="3600">
                <a:solidFill>
                  <a:schemeClr val="accent1"/>
                </a:solidFill>
                <a:latin typeface="Orly's Font 2"/>
              </a:rPr>
              <a:t>by using tables and multiplication.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371600"/>
            <a:ext cx="73152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accent1"/>
                </a:solidFill>
                <a:latin typeface="Orly's Font 2"/>
              </a:rPr>
              <a:t>You can use addition to fill out a ratio table.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612" y="273683"/>
            <a:ext cx="2743440" cy="823597"/>
            <a:chOff x="457200" y="228600"/>
            <a:chExt cx="2743200" cy="685800"/>
          </a:xfrm>
        </p:grpSpPr>
        <p:sp>
          <p:nvSpPr>
            <p:cNvPr id="10290" name="Text Placeholder 1"/>
            <p:cNvSpPr txBox="1">
              <a:spLocks/>
            </p:cNvSpPr>
            <p:nvPr/>
          </p:nvSpPr>
          <p:spPr bwMode="auto">
            <a:xfrm>
              <a:off x="571500" y="468630"/>
              <a:ext cx="2171700" cy="44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endParaRPr lang="en-US" sz="2800">
                <a:solidFill>
                  <a:schemeClr val="bg1"/>
                </a:solidFill>
                <a:latin typeface="Orly's Font 2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228600"/>
              <a:ext cx="2743200" cy="5715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294" name="TextBox 43"/>
            <p:cNvSpPr txBox="1">
              <a:spLocks noChangeArrowheads="1"/>
            </p:cNvSpPr>
            <p:nvPr/>
          </p:nvSpPr>
          <p:spPr bwMode="auto">
            <a:xfrm>
              <a:off x="685800" y="342900"/>
              <a:ext cx="2514600" cy="43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Orly's Font 2"/>
                </a:rPr>
                <a:t>Let’s Review</a:t>
              </a:r>
            </a:p>
          </p:txBody>
        </p:sp>
      </p:grp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571500" y="2468880"/>
            <a:ext cx="81153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E86D1F"/>
                </a:solidFill>
                <a:latin typeface="Orly's Font 2"/>
              </a:rPr>
              <a:t>Example: 2 cups of grape juice for every 3 cups of apple juice</a:t>
            </a:r>
          </a:p>
        </p:txBody>
      </p:sp>
      <p:graphicFrame>
        <p:nvGraphicFramePr>
          <p:cNvPr id="74883" name="Group 131"/>
          <p:cNvGraphicFramePr>
            <a:graphicFrameLocks noGrp="1"/>
          </p:cNvGraphicFramePr>
          <p:nvPr/>
        </p:nvGraphicFramePr>
        <p:xfrm>
          <a:off x="1298576" y="4526280"/>
          <a:ext cx="6473825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28675"/>
                <a:gridCol w="828675"/>
                <a:gridCol w="830262"/>
                <a:gridCol w="828675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sp>
        <p:nvSpPr>
          <p:cNvPr id="5" name="Oval 1"/>
          <p:cNvSpPr/>
          <p:nvPr/>
        </p:nvSpPr>
        <p:spPr>
          <a:xfrm>
            <a:off x="6286500" y="4389120"/>
            <a:ext cx="571500" cy="6858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6" name="Group 155"/>
          <p:cNvGrpSpPr>
            <a:grpSpLocks/>
          </p:cNvGrpSpPr>
          <p:nvPr/>
        </p:nvGrpSpPr>
        <p:grpSpPr bwMode="auto">
          <a:xfrm>
            <a:off x="4914900" y="3566160"/>
            <a:ext cx="1600200" cy="3095626"/>
            <a:chOff x="3528" y="1921"/>
            <a:chExt cx="1008" cy="1625"/>
          </a:xfrm>
        </p:grpSpPr>
        <p:grpSp>
          <p:nvGrpSpPr>
            <p:cNvPr id="7" name="Group 156"/>
            <p:cNvGrpSpPr>
              <a:grpSpLocks/>
            </p:cNvGrpSpPr>
            <p:nvPr/>
          </p:nvGrpSpPr>
          <p:grpSpPr bwMode="auto">
            <a:xfrm>
              <a:off x="3528" y="3072"/>
              <a:ext cx="432" cy="474"/>
              <a:chOff x="2448" y="2952"/>
              <a:chExt cx="576" cy="511"/>
            </a:xfrm>
          </p:grpSpPr>
          <p:sp>
            <p:nvSpPr>
              <p:cNvPr id="10288" name="AutoShape 157"/>
              <p:cNvSpPr>
                <a:spLocks noChangeArrowheads="1"/>
              </p:cNvSpPr>
              <p:nvPr/>
            </p:nvSpPr>
            <p:spPr bwMode="auto">
              <a:xfrm>
                <a:off x="2448" y="2952"/>
                <a:ext cx="576" cy="144"/>
              </a:xfrm>
              <a:prstGeom prst="curvedUp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9" name="Text Box 158"/>
              <p:cNvSpPr txBox="1">
                <a:spLocks noChangeArrowheads="1"/>
              </p:cNvSpPr>
              <p:nvPr/>
            </p:nvSpPr>
            <p:spPr bwMode="auto">
              <a:xfrm>
                <a:off x="2520" y="3167"/>
                <a:ext cx="504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accent1"/>
                    </a:solidFill>
                    <a:latin typeface="Orly's Font 2"/>
                  </a:rPr>
                  <a:t>+3</a:t>
                </a:r>
              </a:p>
            </p:txBody>
          </p:sp>
        </p:grpSp>
        <p:grpSp>
          <p:nvGrpSpPr>
            <p:cNvPr id="8" name="Group 159"/>
            <p:cNvGrpSpPr>
              <a:grpSpLocks/>
            </p:cNvGrpSpPr>
            <p:nvPr/>
          </p:nvGrpSpPr>
          <p:grpSpPr bwMode="auto">
            <a:xfrm>
              <a:off x="3528" y="1921"/>
              <a:ext cx="1008" cy="1625"/>
              <a:chOff x="3528" y="1921"/>
              <a:chExt cx="1008" cy="1625"/>
            </a:xfrm>
          </p:grpSpPr>
          <p:grpSp>
            <p:nvGrpSpPr>
              <p:cNvPr id="9" name="Group 160"/>
              <p:cNvGrpSpPr>
                <a:grpSpLocks/>
              </p:cNvGrpSpPr>
              <p:nvPr/>
            </p:nvGrpSpPr>
            <p:grpSpPr bwMode="auto">
              <a:xfrm>
                <a:off x="4032" y="3072"/>
                <a:ext cx="432" cy="474"/>
                <a:chOff x="2448" y="2952"/>
                <a:chExt cx="576" cy="511"/>
              </a:xfrm>
            </p:grpSpPr>
            <p:sp>
              <p:nvSpPr>
                <p:cNvPr id="10286" name="AutoShape 161"/>
                <p:cNvSpPr>
                  <a:spLocks noChangeArrowheads="1"/>
                </p:cNvSpPr>
                <p:nvPr/>
              </p:nvSpPr>
              <p:spPr bwMode="auto">
                <a:xfrm>
                  <a:off x="2448" y="2952"/>
                  <a:ext cx="576" cy="144"/>
                </a:xfrm>
                <a:prstGeom prst="curvedUpArrow">
                  <a:avLst>
                    <a:gd name="adj1" fmla="val 80000"/>
                    <a:gd name="adj2" fmla="val 160000"/>
                    <a:gd name="adj3" fmla="val 3333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7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2520" y="3167"/>
                  <a:ext cx="504" cy="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accent1"/>
                      </a:solidFill>
                      <a:latin typeface="Orly's Font 2"/>
                    </a:rPr>
                    <a:t>+3</a:t>
                  </a:r>
                </a:p>
              </p:txBody>
            </p:sp>
          </p:grpSp>
          <p:grpSp>
            <p:nvGrpSpPr>
              <p:cNvPr id="10" name="Group 163"/>
              <p:cNvGrpSpPr>
                <a:grpSpLocks/>
              </p:cNvGrpSpPr>
              <p:nvPr/>
            </p:nvGrpSpPr>
            <p:grpSpPr bwMode="auto">
              <a:xfrm>
                <a:off x="3528" y="1921"/>
                <a:ext cx="1008" cy="432"/>
                <a:chOff x="3528" y="1944"/>
                <a:chExt cx="1008" cy="432"/>
              </a:xfrm>
            </p:grpSpPr>
            <p:grpSp>
              <p:nvGrpSpPr>
                <p:cNvPr id="11" name="Group 164"/>
                <p:cNvGrpSpPr>
                  <a:grpSpLocks/>
                </p:cNvGrpSpPr>
                <p:nvPr/>
              </p:nvGrpSpPr>
              <p:grpSpPr bwMode="auto">
                <a:xfrm>
                  <a:off x="3528" y="1944"/>
                  <a:ext cx="504" cy="432"/>
                  <a:chOff x="2448" y="1944"/>
                  <a:chExt cx="504" cy="432"/>
                </a:xfrm>
              </p:grpSpPr>
              <p:sp>
                <p:nvSpPr>
                  <p:cNvPr id="10284" name="AutoShape 16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232"/>
                    <a:ext cx="432" cy="144"/>
                  </a:xfrm>
                  <a:prstGeom prst="curvedDownArrow">
                    <a:avLst>
                      <a:gd name="adj1" fmla="val 60000"/>
                      <a:gd name="adj2" fmla="val 120000"/>
                      <a:gd name="adj3" fmla="val 33333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85" name="Text Box 1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8" y="1944"/>
                    <a:ext cx="504" cy="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800">
                        <a:solidFill>
                          <a:schemeClr val="accent1"/>
                        </a:solidFill>
                        <a:latin typeface="Orly's Font 2"/>
                      </a:rPr>
                      <a:t>+2</a:t>
                    </a:r>
                  </a:p>
                </p:txBody>
              </p:sp>
            </p:grpSp>
            <p:grpSp>
              <p:nvGrpSpPr>
                <p:cNvPr id="12" name="Group 167"/>
                <p:cNvGrpSpPr>
                  <a:grpSpLocks/>
                </p:cNvGrpSpPr>
                <p:nvPr/>
              </p:nvGrpSpPr>
              <p:grpSpPr bwMode="auto">
                <a:xfrm>
                  <a:off x="4032" y="1944"/>
                  <a:ext cx="504" cy="432"/>
                  <a:chOff x="2448" y="1944"/>
                  <a:chExt cx="504" cy="432"/>
                </a:xfrm>
              </p:grpSpPr>
              <p:sp>
                <p:nvSpPr>
                  <p:cNvPr id="10282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232"/>
                    <a:ext cx="432" cy="144"/>
                  </a:xfrm>
                  <a:prstGeom prst="curvedDownArrow">
                    <a:avLst>
                      <a:gd name="adj1" fmla="val 60000"/>
                      <a:gd name="adj2" fmla="val 120000"/>
                      <a:gd name="adj3" fmla="val 33333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83" name="Text Box 1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8" y="1944"/>
                    <a:ext cx="504" cy="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800">
                        <a:solidFill>
                          <a:schemeClr val="accent1"/>
                        </a:solidFill>
                        <a:latin typeface="Orly's Font 2"/>
                      </a:rPr>
                      <a:t>+2</a:t>
                    </a:r>
                  </a:p>
                </p:txBody>
              </p:sp>
            </p:grpSp>
          </p:grpSp>
        </p:grpSp>
      </p:grpSp>
      <p:grpSp>
        <p:nvGrpSpPr>
          <p:cNvPr id="14" name="Group 170"/>
          <p:cNvGrpSpPr>
            <a:grpSpLocks/>
          </p:cNvGrpSpPr>
          <p:nvPr/>
        </p:nvGrpSpPr>
        <p:grpSpPr bwMode="auto">
          <a:xfrm>
            <a:off x="4000500" y="3566160"/>
            <a:ext cx="800100" cy="822960"/>
            <a:chOff x="2448" y="1944"/>
            <a:chExt cx="504" cy="432"/>
          </a:xfrm>
        </p:grpSpPr>
        <p:sp>
          <p:nvSpPr>
            <p:cNvPr id="10274" name="AutoShape 171"/>
            <p:cNvSpPr>
              <a:spLocks noChangeArrowheads="1"/>
            </p:cNvSpPr>
            <p:nvPr/>
          </p:nvSpPr>
          <p:spPr bwMode="auto">
            <a:xfrm>
              <a:off x="2448" y="2232"/>
              <a:ext cx="432" cy="144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Text Box 172"/>
            <p:cNvSpPr txBox="1">
              <a:spLocks noChangeArrowheads="1"/>
            </p:cNvSpPr>
            <p:nvPr/>
          </p:nvSpPr>
          <p:spPr bwMode="auto">
            <a:xfrm>
              <a:off x="2448" y="1944"/>
              <a:ext cx="50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latin typeface="Orly's Font 2"/>
                </a:rPr>
                <a:t>+2</a:t>
              </a:r>
            </a:p>
          </p:txBody>
        </p:sp>
      </p:grpSp>
      <p:grpSp>
        <p:nvGrpSpPr>
          <p:cNvPr id="15" name="Group 173"/>
          <p:cNvGrpSpPr>
            <a:grpSpLocks/>
          </p:cNvGrpSpPr>
          <p:nvPr/>
        </p:nvGrpSpPr>
        <p:grpSpPr bwMode="auto">
          <a:xfrm>
            <a:off x="4000500" y="5760721"/>
            <a:ext cx="685800" cy="903189"/>
            <a:chOff x="2448" y="2952"/>
            <a:chExt cx="576" cy="511"/>
          </a:xfrm>
        </p:grpSpPr>
        <p:sp>
          <p:nvSpPr>
            <p:cNvPr id="10272" name="AutoShape 174"/>
            <p:cNvSpPr>
              <a:spLocks noChangeArrowheads="1"/>
            </p:cNvSpPr>
            <p:nvPr/>
          </p:nvSpPr>
          <p:spPr bwMode="auto">
            <a:xfrm>
              <a:off x="2448" y="2952"/>
              <a:ext cx="576" cy="144"/>
            </a:xfrm>
            <a:prstGeom prst="curvedUp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Text Box 175"/>
            <p:cNvSpPr txBox="1">
              <a:spLocks noChangeArrowheads="1"/>
            </p:cNvSpPr>
            <p:nvPr/>
          </p:nvSpPr>
          <p:spPr bwMode="auto">
            <a:xfrm>
              <a:off x="2520" y="3167"/>
              <a:ext cx="50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latin typeface="Orly's Font 2"/>
                </a:rPr>
                <a:t>+3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685800" y="1645920"/>
            <a:ext cx="777240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accent1"/>
                </a:solidFill>
                <a:latin typeface="Orly's Font 2"/>
              </a:rPr>
              <a:t>Adding the same number to both rows</a:t>
            </a:r>
          </a:p>
        </p:txBody>
      </p: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5345113" y="2606040"/>
            <a:ext cx="800100" cy="822960"/>
            <a:chOff x="2448" y="1944"/>
            <a:chExt cx="504" cy="432"/>
          </a:xfrm>
        </p:grpSpPr>
        <p:sp>
          <p:nvSpPr>
            <p:cNvPr id="11302" name="AutoShape 138"/>
            <p:cNvSpPr>
              <a:spLocks noChangeArrowheads="1"/>
            </p:cNvSpPr>
            <p:nvPr/>
          </p:nvSpPr>
          <p:spPr bwMode="auto">
            <a:xfrm>
              <a:off x="2448" y="2232"/>
              <a:ext cx="432" cy="144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Text Box 139"/>
            <p:cNvSpPr txBox="1">
              <a:spLocks noChangeArrowheads="1"/>
            </p:cNvSpPr>
            <p:nvPr/>
          </p:nvSpPr>
          <p:spPr bwMode="auto">
            <a:xfrm>
              <a:off x="2448" y="1944"/>
              <a:ext cx="50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latin typeface="Orly's Font 2"/>
                </a:rPr>
                <a:t>+9</a:t>
              </a:r>
            </a:p>
          </p:txBody>
        </p: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5345113" y="4800601"/>
            <a:ext cx="685800" cy="903189"/>
            <a:chOff x="2448" y="2952"/>
            <a:chExt cx="576" cy="511"/>
          </a:xfrm>
        </p:grpSpPr>
        <p:sp>
          <p:nvSpPr>
            <p:cNvPr id="11300" name="AutoShape 141"/>
            <p:cNvSpPr>
              <a:spLocks noChangeArrowheads="1"/>
            </p:cNvSpPr>
            <p:nvPr/>
          </p:nvSpPr>
          <p:spPr bwMode="auto">
            <a:xfrm>
              <a:off x="2448" y="2952"/>
              <a:ext cx="576" cy="144"/>
            </a:xfrm>
            <a:prstGeom prst="curvedUp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Text Box 142"/>
            <p:cNvSpPr txBox="1">
              <a:spLocks noChangeArrowheads="1"/>
            </p:cNvSpPr>
            <p:nvPr/>
          </p:nvSpPr>
          <p:spPr bwMode="auto">
            <a:xfrm>
              <a:off x="2520" y="3167"/>
              <a:ext cx="50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latin typeface="Orly's Font 2"/>
                </a:rPr>
                <a:t>+9</a:t>
              </a:r>
            </a:p>
          </p:txBody>
        </p:sp>
      </p:grpSp>
      <p:graphicFrame>
        <p:nvGraphicFramePr>
          <p:cNvPr id="21661" name="Group 157"/>
          <p:cNvGraphicFramePr>
            <a:graphicFrameLocks noGrp="1"/>
          </p:cNvGraphicFramePr>
          <p:nvPr/>
        </p:nvGraphicFramePr>
        <p:xfrm>
          <a:off x="2628900" y="3503295"/>
          <a:ext cx="4027488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69950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675" name="Group 171"/>
          <p:cNvGraphicFramePr>
            <a:graphicFrameLocks noGrp="1"/>
          </p:cNvGraphicFramePr>
          <p:nvPr/>
        </p:nvGraphicFramePr>
        <p:xfrm>
          <a:off x="2628900" y="3503295"/>
          <a:ext cx="4027488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69950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Group 157"/>
          <p:cNvGraphicFramePr>
            <a:graphicFrameLocks noGrp="1"/>
          </p:cNvGraphicFramePr>
          <p:nvPr/>
        </p:nvGraphicFramePr>
        <p:xfrm>
          <a:off x="2628900" y="3503295"/>
          <a:ext cx="4027488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69950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185"/>
          <p:cNvGrpSpPr>
            <a:grpSpLocks/>
          </p:cNvGrpSpPr>
          <p:nvPr/>
        </p:nvGrpSpPr>
        <p:grpSpPr bwMode="auto">
          <a:xfrm>
            <a:off x="3543300" y="3017520"/>
            <a:ext cx="2286000" cy="2057400"/>
            <a:chOff x="4320" y="2448"/>
            <a:chExt cx="792" cy="792"/>
          </a:xfrm>
        </p:grpSpPr>
        <p:sp>
          <p:nvSpPr>
            <p:cNvPr id="11298" name="Line 186"/>
            <p:cNvSpPr>
              <a:spLocks noChangeShapeType="1"/>
            </p:cNvSpPr>
            <p:nvPr/>
          </p:nvSpPr>
          <p:spPr bwMode="auto">
            <a:xfrm>
              <a:off x="4320" y="2520"/>
              <a:ext cx="792" cy="72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187"/>
            <p:cNvSpPr>
              <a:spLocks noChangeShapeType="1"/>
            </p:cNvSpPr>
            <p:nvPr/>
          </p:nvSpPr>
          <p:spPr bwMode="auto">
            <a:xfrm flipH="1">
              <a:off x="4392" y="2448"/>
              <a:ext cx="648" cy="792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53" name="Group 801"/>
          <p:cNvGraphicFramePr>
            <a:graphicFrameLocks noGrp="1"/>
          </p:cNvGraphicFramePr>
          <p:nvPr/>
        </p:nvGraphicFramePr>
        <p:xfrm>
          <a:off x="1298576" y="3017520"/>
          <a:ext cx="6473825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28675"/>
                <a:gridCol w="828675"/>
                <a:gridCol w="830262"/>
                <a:gridCol w="828675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769"/>
          <p:cNvGrpSpPr>
            <a:grpSpLocks/>
          </p:cNvGrpSpPr>
          <p:nvPr/>
        </p:nvGrpSpPr>
        <p:grpSpPr bwMode="auto">
          <a:xfrm>
            <a:off x="4156075" y="2057400"/>
            <a:ext cx="800100" cy="3095626"/>
            <a:chOff x="2808" y="1080"/>
            <a:chExt cx="504" cy="1625"/>
          </a:xfrm>
        </p:grpSpPr>
        <p:grpSp>
          <p:nvGrpSpPr>
            <p:cNvPr id="3" name="Group 745"/>
            <p:cNvGrpSpPr>
              <a:grpSpLocks/>
            </p:cNvGrpSpPr>
            <p:nvPr/>
          </p:nvGrpSpPr>
          <p:grpSpPr bwMode="auto">
            <a:xfrm>
              <a:off x="2808" y="1080"/>
              <a:ext cx="504" cy="432"/>
              <a:chOff x="2448" y="1944"/>
              <a:chExt cx="504" cy="432"/>
            </a:xfrm>
          </p:grpSpPr>
          <p:sp>
            <p:nvSpPr>
              <p:cNvPr id="12330" name="AutoShape 746"/>
              <p:cNvSpPr>
                <a:spLocks noChangeArrowheads="1"/>
              </p:cNvSpPr>
              <p:nvPr/>
            </p:nvSpPr>
            <p:spPr bwMode="auto">
              <a:xfrm>
                <a:off x="2448" y="2232"/>
                <a:ext cx="432" cy="144"/>
              </a:xfrm>
              <a:prstGeom prst="curvedDown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1" name="Text Box 747"/>
              <p:cNvSpPr txBox="1">
                <a:spLocks noChangeArrowheads="1"/>
              </p:cNvSpPr>
              <p:nvPr/>
            </p:nvSpPr>
            <p:spPr bwMode="auto">
              <a:xfrm>
                <a:off x="2448" y="1944"/>
                <a:ext cx="504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accent1"/>
                    </a:solidFill>
                    <a:latin typeface="Orly's Font 2"/>
                  </a:rPr>
                  <a:t>x2</a:t>
                </a:r>
              </a:p>
            </p:txBody>
          </p:sp>
        </p:grpSp>
        <p:grpSp>
          <p:nvGrpSpPr>
            <p:cNvPr id="4" name="Group 751"/>
            <p:cNvGrpSpPr>
              <a:grpSpLocks/>
            </p:cNvGrpSpPr>
            <p:nvPr/>
          </p:nvGrpSpPr>
          <p:grpSpPr bwMode="auto">
            <a:xfrm>
              <a:off x="2808" y="2231"/>
              <a:ext cx="432" cy="474"/>
              <a:chOff x="2448" y="2952"/>
              <a:chExt cx="576" cy="511"/>
            </a:xfrm>
          </p:grpSpPr>
          <p:sp>
            <p:nvSpPr>
              <p:cNvPr id="12328" name="AutoShape 752"/>
              <p:cNvSpPr>
                <a:spLocks noChangeArrowheads="1"/>
              </p:cNvSpPr>
              <p:nvPr/>
            </p:nvSpPr>
            <p:spPr bwMode="auto">
              <a:xfrm>
                <a:off x="2448" y="2952"/>
                <a:ext cx="576" cy="144"/>
              </a:xfrm>
              <a:prstGeom prst="curvedUp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9" name="Text Box 753"/>
              <p:cNvSpPr txBox="1">
                <a:spLocks noChangeArrowheads="1"/>
              </p:cNvSpPr>
              <p:nvPr/>
            </p:nvSpPr>
            <p:spPr bwMode="auto">
              <a:xfrm>
                <a:off x="2520" y="3167"/>
                <a:ext cx="504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chemeClr val="accent1"/>
                    </a:solidFill>
                    <a:latin typeface="Orly's Font 2"/>
                  </a:rPr>
                  <a:t>x2</a:t>
                </a:r>
              </a:p>
            </p:txBody>
          </p:sp>
        </p:grpSp>
      </p:grpSp>
      <p:grpSp>
        <p:nvGrpSpPr>
          <p:cNvPr id="5" name="Group 790"/>
          <p:cNvGrpSpPr>
            <a:grpSpLocks/>
          </p:cNvGrpSpPr>
          <p:nvPr/>
        </p:nvGrpSpPr>
        <p:grpSpPr bwMode="auto">
          <a:xfrm>
            <a:off x="3927475" y="1371600"/>
            <a:ext cx="2057400" cy="4638675"/>
            <a:chOff x="2736" y="720"/>
            <a:chExt cx="1296" cy="2435"/>
          </a:xfrm>
        </p:grpSpPr>
        <p:sp>
          <p:nvSpPr>
            <p:cNvPr id="12322" name="Text Box 786"/>
            <p:cNvSpPr txBox="1">
              <a:spLocks noChangeArrowheads="1"/>
            </p:cNvSpPr>
            <p:nvPr/>
          </p:nvSpPr>
          <p:spPr bwMode="auto">
            <a:xfrm>
              <a:off x="3096" y="2880"/>
              <a:ext cx="378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5E9732"/>
                  </a:solidFill>
                  <a:latin typeface="Orly's Font 2"/>
                </a:rPr>
                <a:t>x3</a:t>
              </a:r>
            </a:p>
          </p:txBody>
        </p:sp>
        <p:sp>
          <p:nvSpPr>
            <p:cNvPr id="12323" name="AutoShape 787"/>
            <p:cNvSpPr>
              <a:spLocks noChangeArrowheads="1"/>
            </p:cNvSpPr>
            <p:nvPr/>
          </p:nvSpPr>
          <p:spPr bwMode="auto">
            <a:xfrm>
              <a:off x="2736" y="2232"/>
              <a:ext cx="1296" cy="648"/>
            </a:xfrm>
            <a:prstGeom prst="curvedUpArrow">
              <a:avLst>
                <a:gd name="adj1" fmla="val 19444"/>
                <a:gd name="adj2" fmla="val 59444"/>
                <a:gd name="adj3" fmla="val 34412"/>
              </a:avLst>
            </a:prstGeom>
            <a:solidFill>
              <a:srgbClr val="5E973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AutoShape 788"/>
            <p:cNvSpPr>
              <a:spLocks noChangeArrowheads="1"/>
            </p:cNvSpPr>
            <p:nvPr/>
          </p:nvSpPr>
          <p:spPr bwMode="auto">
            <a:xfrm>
              <a:off x="2736" y="1008"/>
              <a:ext cx="1296" cy="504"/>
            </a:xfrm>
            <a:prstGeom prst="curvedDownArrow">
              <a:avLst>
                <a:gd name="adj1" fmla="val 26583"/>
                <a:gd name="adj2" fmla="val 78012"/>
                <a:gd name="adj3" fmla="val 34722"/>
              </a:avLst>
            </a:prstGeom>
            <a:solidFill>
              <a:srgbClr val="5E973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Text Box 789"/>
            <p:cNvSpPr txBox="1">
              <a:spLocks noChangeArrowheads="1"/>
            </p:cNvSpPr>
            <p:nvPr/>
          </p:nvSpPr>
          <p:spPr bwMode="auto">
            <a:xfrm>
              <a:off x="3096" y="720"/>
              <a:ext cx="50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5E9732"/>
                  </a:solidFill>
                  <a:latin typeface="Orly's Font 2"/>
                </a:rPr>
                <a:t>x3</a:t>
              </a:r>
            </a:p>
          </p:txBody>
        </p:sp>
      </p:grpSp>
      <p:grpSp>
        <p:nvGrpSpPr>
          <p:cNvPr id="6" name="Group 799"/>
          <p:cNvGrpSpPr>
            <a:grpSpLocks/>
          </p:cNvGrpSpPr>
          <p:nvPr/>
        </p:nvGrpSpPr>
        <p:grpSpPr bwMode="auto">
          <a:xfrm>
            <a:off x="3698875" y="548640"/>
            <a:ext cx="3200400" cy="6210300"/>
            <a:chOff x="2592" y="288"/>
            <a:chExt cx="2016" cy="3260"/>
          </a:xfrm>
        </p:grpSpPr>
        <p:grpSp>
          <p:nvGrpSpPr>
            <p:cNvPr id="7" name="Group 793"/>
            <p:cNvGrpSpPr>
              <a:grpSpLocks/>
            </p:cNvGrpSpPr>
            <p:nvPr/>
          </p:nvGrpSpPr>
          <p:grpSpPr bwMode="auto">
            <a:xfrm>
              <a:off x="2592" y="288"/>
              <a:ext cx="2016" cy="1224"/>
              <a:chOff x="2592" y="288"/>
              <a:chExt cx="2016" cy="1224"/>
            </a:xfrm>
          </p:grpSpPr>
          <p:sp>
            <p:nvSpPr>
              <p:cNvPr id="12320" name="AutoShape 794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2016" cy="936"/>
              </a:xfrm>
              <a:prstGeom prst="curvedDownArrow">
                <a:avLst>
                  <a:gd name="adj1" fmla="val 17889"/>
                  <a:gd name="adj2" fmla="val 60966"/>
                  <a:gd name="adj3" fmla="val 33972"/>
                </a:avLst>
              </a:prstGeom>
              <a:solidFill>
                <a:srgbClr val="E86D1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1" name="Text Box 795"/>
              <p:cNvSpPr txBox="1">
                <a:spLocks noChangeArrowheads="1"/>
              </p:cNvSpPr>
              <p:nvPr/>
            </p:nvSpPr>
            <p:spPr bwMode="auto">
              <a:xfrm>
                <a:off x="3240" y="288"/>
                <a:ext cx="504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E86D1F"/>
                    </a:solidFill>
                    <a:latin typeface="Orly's Font 2"/>
                  </a:rPr>
                  <a:t>x4</a:t>
                </a:r>
              </a:p>
            </p:txBody>
          </p:sp>
        </p:grpSp>
        <p:grpSp>
          <p:nvGrpSpPr>
            <p:cNvPr id="8" name="Group 796"/>
            <p:cNvGrpSpPr>
              <a:grpSpLocks/>
            </p:cNvGrpSpPr>
            <p:nvPr/>
          </p:nvGrpSpPr>
          <p:grpSpPr bwMode="auto">
            <a:xfrm>
              <a:off x="2592" y="2232"/>
              <a:ext cx="2016" cy="1316"/>
              <a:chOff x="2592" y="2232"/>
              <a:chExt cx="2016" cy="1316"/>
            </a:xfrm>
          </p:grpSpPr>
          <p:sp>
            <p:nvSpPr>
              <p:cNvPr id="12318" name="AutoShape 797"/>
              <p:cNvSpPr>
                <a:spLocks noChangeArrowheads="1"/>
              </p:cNvSpPr>
              <p:nvPr/>
            </p:nvSpPr>
            <p:spPr bwMode="auto">
              <a:xfrm>
                <a:off x="2592" y="2232"/>
                <a:ext cx="2016" cy="1008"/>
              </a:xfrm>
              <a:prstGeom prst="curvedUpArrow">
                <a:avLst>
                  <a:gd name="adj1" fmla="val 17343"/>
                  <a:gd name="adj2" fmla="val 57343"/>
                  <a:gd name="adj3" fmla="val 34412"/>
                </a:avLst>
              </a:prstGeom>
              <a:solidFill>
                <a:srgbClr val="E86D1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9" name="Text Box 798"/>
              <p:cNvSpPr txBox="1">
                <a:spLocks noChangeArrowheads="1"/>
              </p:cNvSpPr>
              <p:nvPr/>
            </p:nvSpPr>
            <p:spPr bwMode="auto">
              <a:xfrm>
                <a:off x="3312" y="3273"/>
                <a:ext cx="504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E86D1F"/>
                    </a:solidFill>
                    <a:latin typeface="Orly's Font 2"/>
                  </a:rPr>
                  <a:t>x4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48" name="Group 48"/>
          <p:cNvGraphicFramePr>
            <a:graphicFrameLocks noGrp="1"/>
          </p:cNvGraphicFramePr>
          <p:nvPr/>
        </p:nvGraphicFramePr>
        <p:xfrm>
          <a:off x="2514600" y="4389120"/>
          <a:ext cx="4027488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69950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372100" y="3429000"/>
            <a:ext cx="800100" cy="822960"/>
            <a:chOff x="2448" y="1944"/>
            <a:chExt cx="504" cy="432"/>
          </a:xfrm>
        </p:grpSpPr>
        <p:sp>
          <p:nvSpPr>
            <p:cNvPr id="13377" name="AutoShape 30"/>
            <p:cNvSpPr>
              <a:spLocks noChangeArrowheads="1"/>
            </p:cNvSpPr>
            <p:nvPr/>
          </p:nvSpPr>
          <p:spPr bwMode="auto">
            <a:xfrm>
              <a:off x="2448" y="2232"/>
              <a:ext cx="432" cy="144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Text Box 31"/>
            <p:cNvSpPr txBox="1">
              <a:spLocks noChangeArrowheads="1"/>
            </p:cNvSpPr>
            <p:nvPr/>
          </p:nvSpPr>
          <p:spPr bwMode="auto">
            <a:xfrm>
              <a:off x="2448" y="1944"/>
              <a:ext cx="50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latin typeface="Orly's Font 2"/>
                </a:rPr>
                <a:t>x4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72100" y="5623561"/>
            <a:ext cx="685800" cy="903189"/>
            <a:chOff x="2448" y="2952"/>
            <a:chExt cx="576" cy="511"/>
          </a:xfrm>
        </p:grpSpPr>
        <p:sp>
          <p:nvSpPr>
            <p:cNvPr id="13375" name="AutoShape 33"/>
            <p:cNvSpPr>
              <a:spLocks noChangeArrowheads="1"/>
            </p:cNvSpPr>
            <p:nvPr/>
          </p:nvSpPr>
          <p:spPr bwMode="auto">
            <a:xfrm>
              <a:off x="2448" y="2952"/>
              <a:ext cx="576" cy="144"/>
            </a:xfrm>
            <a:prstGeom prst="curvedUp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Text Box 34"/>
            <p:cNvSpPr txBox="1">
              <a:spLocks noChangeArrowheads="1"/>
            </p:cNvSpPr>
            <p:nvPr/>
          </p:nvSpPr>
          <p:spPr bwMode="auto">
            <a:xfrm>
              <a:off x="2520" y="3167"/>
              <a:ext cx="50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accent1"/>
                  </a:solidFill>
                  <a:latin typeface="Orly's Font 2"/>
                </a:rPr>
                <a:t>x4</a:t>
              </a:r>
            </a:p>
          </p:txBody>
        </p:sp>
      </p:grp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342900" y="1097280"/>
            <a:ext cx="85725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78AE"/>
                </a:solidFill>
                <a:latin typeface="Orly's Font 2"/>
              </a:rPr>
              <a:t>To make yummy fruit punch, use </a:t>
            </a:r>
            <a:r>
              <a:rPr lang="en-US" sz="2800" u="sng">
                <a:solidFill>
                  <a:srgbClr val="0078AE"/>
                </a:solidFill>
                <a:latin typeface="Orly's Font 2"/>
              </a:rPr>
              <a:t>2 cups of grape juice for every 3 cups of apple juice</a:t>
            </a:r>
            <a:r>
              <a:rPr lang="en-US" sz="2800">
                <a:solidFill>
                  <a:srgbClr val="0078AE"/>
                </a:solidFill>
                <a:latin typeface="Orly's Font 2"/>
              </a:rPr>
              <a:t>. If you already have 12 cups of apple juice, how many cups of grape juice will you need to make fruit punch?</a:t>
            </a:r>
          </a:p>
        </p:txBody>
      </p:sp>
      <p:graphicFrame>
        <p:nvGraphicFramePr>
          <p:cNvPr id="76849" name="Group 49"/>
          <p:cNvGraphicFramePr>
            <a:graphicFrameLocks noGrp="1"/>
          </p:cNvGraphicFramePr>
          <p:nvPr/>
        </p:nvGraphicFramePr>
        <p:xfrm>
          <a:off x="2514600" y="4389120"/>
          <a:ext cx="4027488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69950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267200" y="1960244"/>
            <a:ext cx="4343400" cy="478156"/>
          </a:xfrm>
          <a:prstGeom prst="rect">
            <a:avLst/>
          </a:prstGeom>
          <a:solidFill>
            <a:srgbClr val="FFFF00">
              <a:alpha val="4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76864" name="Group 64"/>
          <p:cNvGraphicFramePr>
            <a:graphicFrameLocks noGrp="1"/>
          </p:cNvGraphicFramePr>
          <p:nvPr/>
        </p:nvGraphicFramePr>
        <p:xfrm>
          <a:off x="2514600" y="4389120"/>
          <a:ext cx="4027488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69950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878" name="Group 78"/>
          <p:cNvGraphicFramePr>
            <a:graphicFrameLocks noGrp="1"/>
          </p:cNvGraphicFramePr>
          <p:nvPr/>
        </p:nvGraphicFramePr>
        <p:xfrm>
          <a:off x="2514600" y="4389120"/>
          <a:ext cx="4027488" cy="1160146"/>
        </p:xfrm>
        <a:graphic>
          <a:graphicData uri="http://schemas.openxmlformats.org/drawingml/2006/table">
            <a:tbl>
              <a:tblPr/>
              <a:tblGrid>
                <a:gridCol w="2328863"/>
                <a:gridCol w="869950"/>
                <a:gridCol w="82867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5829300" y="4251960"/>
            <a:ext cx="571500" cy="6858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18" name="Group 70"/>
          <p:cNvGraphicFramePr>
            <a:graphicFrameLocks noGrp="1"/>
          </p:cNvGraphicFramePr>
          <p:nvPr/>
        </p:nvGraphicFramePr>
        <p:xfrm>
          <a:off x="1257301" y="2606040"/>
          <a:ext cx="6437313" cy="1160146"/>
        </p:xfrm>
        <a:graphic>
          <a:graphicData uri="http://schemas.openxmlformats.org/drawingml/2006/table">
            <a:tbl>
              <a:tblPr/>
              <a:tblGrid>
                <a:gridCol w="2655888"/>
                <a:gridCol w="944562"/>
                <a:gridCol w="944563"/>
                <a:gridCol w="947737"/>
                <a:gridCol w="944563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7086600" y="2743200"/>
            <a:ext cx="914400" cy="822960"/>
            <a:chOff x="2952" y="1656"/>
            <a:chExt cx="576" cy="432"/>
          </a:xfrm>
        </p:grpSpPr>
        <p:sp>
          <p:nvSpPr>
            <p:cNvPr id="14368" name="Text Box 54"/>
            <p:cNvSpPr txBox="1">
              <a:spLocks noChangeArrowheads="1"/>
            </p:cNvSpPr>
            <p:nvPr/>
          </p:nvSpPr>
          <p:spPr bwMode="auto">
            <a:xfrm>
              <a:off x="3096" y="1766"/>
              <a:ext cx="4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  <a:latin typeface="Orly's Font 2"/>
                </a:rPr>
                <a:t>x1.5</a:t>
              </a:r>
            </a:p>
          </p:txBody>
        </p:sp>
        <p:sp>
          <p:nvSpPr>
            <p:cNvPr id="14369" name="AutoShape 55"/>
            <p:cNvSpPr>
              <a:spLocks noChangeArrowheads="1"/>
            </p:cNvSpPr>
            <p:nvPr/>
          </p:nvSpPr>
          <p:spPr bwMode="auto">
            <a:xfrm>
              <a:off x="2952" y="1656"/>
              <a:ext cx="144" cy="432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6057900" y="2743200"/>
            <a:ext cx="914400" cy="822960"/>
            <a:chOff x="2952" y="1656"/>
            <a:chExt cx="576" cy="432"/>
          </a:xfrm>
        </p:grpSpPr>
        <p:sp>
          <p:nvSpPr>
            <p:cNvPr id="14366" name="Text Box 61"/>
            <p:cNvSpPr txBox="1">
              <a:spLocks noChangeArrowheads="1"/>
            </p:cNvSpPr>
            <p:nvPr/>
          </p:nvSpPr>
          <p:spPr bwMode="auto">
            <a:xfrm>
              <a:off x="3096" y="1766"/>
              <a:ext cx="4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  <a:latin typeface="Orly's Font 2"/>
                </a:rPr>
                <a:t>x1.5</a:t>
              </a:r>
            </a:p>
          </p:txBody>
        </p:sp>
        <p:sp>
          <p:nvSpPr>
            <p:cNvPr id="14367" name="AutoShape 62"/>
            <p:cNvSpPr>
              <a:spLocks noChangeArrowheads="1"/>
            </p:cNvSpPr>
            <p:nvPr/>
          </p:nvSpPr>
          <p:spPr bwMode="auto">
            <a:xfrm>
              <a:off x="2952" y="1656"/>
              <a:ext cx="144" cy="432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5143500" y="2743200"/>
            <a:ext cx="914400" cy="822960"/>
            <a:chOff x="2952" y="1656"/>
            <a:chExt cx="576" cy="432"/>
          </a:xfrm>
        </p:grpSpPr>
        <p:sp>
          <p:nvSpPr>
            <p:cNvPr id="14364" name="Text Box 64"/>
            <p:cNvSpPr txBox="1">
              <a:spLocks noChangeArrowheads="1"/>
            </p:cNvSpPr>
            <p:nvPr/>
          </p:nvSpPr>
          <p:spPr bwMode="auto">
            <a:xfrm>
              <a:off x="3096" y="1766"/>
              <a:ext cx="4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  <a:latin typeface="Orly's Font 2"/>
                </a:rPr>
                <a:t>x1.5</a:t>
              </a:r>
            </a:p>
          </p:txBody>
        </p:sp>
        <p:sp>
          <p:nvSpPr>
            <p:cNvPr id="14365" name="AutoShape 65"/>
            <p:cNvSpPr>
              <a:spLocks noChangeArrowheads="1"/>
            </p:cNvSpPr>
            <p:nvPr/>
          </p:nvSpPr>
          <p:spPr bwMode="auto">
            <a:xfrm>
              <a:off x="2952" y="1656"/>
              <a:ext cx="144" cy="432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4229100" y="2743200"/>
            <a:ext cx="914400" cy="822960"/>
            <a:chOff x="2952" y="1656"/>
            <a:chExt cx="576" cy="432"/>
          </a:xfrm>
        </p:grpSpPr>
        <p:sp>
          <p:nvSpPr>
            <p:cNvPr id="14362" name="Text Box 67"/>
            <p:cNvSpPr txBox="1">
              <a:spLocks noChangeArrowheads="1"/>
            </p:cNvSpPr>
            <p:nvPr/>
          </p:nvSpPr>
          <p:spPr bwMode="auto">
            <a:xfrm>
              <a:off x="3096" y="1766"/>
              <a:ext cx="4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  <a:latin typeface="Orly's Font 2"/>
                </a:rPr>
                <a:t>x1.5</a:t>
              </a:r>
            </a:p>
          </p:txBody>
        </p:sp>
        <p:sp>
          <p:nvSpPr>
            <p:cNvPr id="14363" name="AutoShape 68"/>
            <p:cNvSpPr>
              <a:spLocks noChangeArrowheads="1"/>
            </p:cNvSpPr>
            <p:nvPr/>
          </p:nvSpPr>
          <p:spPr bwMode="auto">
            <a:xfrm>
              <a:off x="2952" y="1656"/>
              <a:ext cx="144" cy="432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oup 2"/>
          <p:cNvGraphicFramePr>
            <a:graphicFrameLocks noGrp="1"/>
          </p:cNvGraphicFramePr>
          <p:nvPr/>
        </p:nvGraphicFramePr>
        <p:xfrm>
          <a:off x="2171700" y="4326255"/>
          <a:ext cx="4800600" cy="1160146"/>
        </p:xfrm>
        <a:graphic>
          <a:graphicData uri="http://schemas.openxmlformats.org/drawingml/2006/table">
            <a:tbl>
              <a:tblPr/>
              <a:tblGrid>
                <a:gridCol w="2776538"/>
                <a:gridCol w="1036637"/>
                <a:gridCol w="98742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342900" y="1097280"/>
            <a:ext cx="85725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accent1"/>
                </a:solidFill>
                <a:latin typeface="Orly's Font 2"/>
              </a:rPr>
              <a:t>To make yummy fruit punch, use </a:t>
            </a:r>
            <a:r>
              <a:rPr lang="en-US" sz="2800" u="sng">
                <a:solidFill>
                  <a:schemeClr val="accent1"/>
                </a:solidFill>
                <a:latin typeface="Orly's Font 2"/>
              </a:rPr>
              <a:t>2 cups of grape juice for every 3 cups of apple juice</a:t>
            </a:r>
            <a:r>
              <a:rPr lang="en-US" sz="2800">
                <a:solidFill>
                  <a:schemeClr val="accent1"/>
                </a:solidFill>
                <a:latin typeface="Orly's Font 2"/>
              </a:rPr>
              <a:t>. If you already have 12 cups of apple juice, how many cups of grape juice will you need to make fruit punch?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91000" y="1981200"/>
            <a:ext cx="4343400" cy="478156"/>
          </a:xfrm>
          <a:prstGeom prst="rect">
            <a:avLst/>
          </a:prstGeom>
          <a:solidFill>
            <a:srgbClr val="FFFF00">
              <a:alpha val="4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80992" name="Group 96"/>
          <p:cNvGraphicFramePr>
            <a:graphicFrameLocks noGrp="1"/>
          </p:cNvGraphicFramePr>
          <p:nvPr/>
        </p:nvGraphicFramePr>
        <p:xfrm>
          <a:off x="2171700" y="4326255"/>
          <a:ext cx="4800600" cy="1160146"/>
        </p:xfrm>
        <a:graphic>
          <a:graphicData uri="http://schemas.openxmlformats.org/drawingml/2006/table">
            <a:tbl>
              <a:tblPr/>
              <a:tblGrid>
                <a:gridCol w="2776538"/>
                <a:gridCol w="1036637"/>
                <a:gridCol w="98742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022" name="Group 126"/>
          <p:cNvGraphicFramePr>
            <a:graphicFrameLocks noGrp="1"/>
          </p:cNvGraphicFramePr>
          <p:nvPr/>
        </p:nvGraphicFramePr>
        <p:xfrm>
          <a:off x="2171700" y="4326255"/>
          <a:ext cx="4800600" cy="1160146"/>
        </p:xfrm>
        <a:graphic>
          <a:graphicData uri="http://schemas.openxmlformats.org/drawingml/2006/table">
            <a:tbl>
              <a:tblPr/>
              <a:tblGrid>
                <a:gridCol w="2776538"/>
                <a:gridCol w="1036637"/>
                <a:gridCol w="98742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rly's Font 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oup 126"/>
          <p:cNvGraphicFramePr>
            <a:graphicFrameLocks noGrp="1"/>
          </p:cNvGraphicFramePr>
          <p:nvPr/>
        </p:nvGraphicFramePr>
        <p:xfrm>
          <a:off x="2171700" y="4326255"/>
          <a:ext cx="4800600" cy="1160146"/>
        </p:xfrm>
        <a:graphic>
          <a:graphicData uri="http://schemas.openxmlformats.org/drawingml/2006/table">
            <a:tbl>
              <a:tblPr/>
              <a:tblGrid>
                <a:gridCol w="2776538"/>
                <a:gridCol w="1036637"/>
                <a:gridCol w="987425"/>
              </a:tblGrid>
              <a:tr h="58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 grape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E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Cups of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apple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rly's Font 2"/>
                          <a:cs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rly's Font 2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2"/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5943600" y="4251960"/>
            <a:ext cx="571500" cy="6858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5257800" y="4389120"/>
            <a:ext cx="914400" cy="822960"/>
            <a:chOff x="2952" y="1656"/>
            <a:chExt cx="576" cy="432"/>
          </a:xfrm>
        </p:grpSpPr>
        <p:sp>
          <p:nvSpPr>
            <p:cNvPr id="15450" name="Text Box 91"/>
            <p:cNvSpPr txBox="1">
              <a:spLocks noChangeArrowheads="1"/>
            </p:cNvSpPr>
            <p:nvPr/>
          </p:nvSpPr>
          <p:spPr bwMode="auto">
            <a:xfrm>
              <a:off x="3096" y="1766"/>
              <a:ext cx="4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  <a:latin typeface="Orly's Font 2"/>
                </a:rPr>
                <a:t>x1.5</a:t>
              </a:r>
            </a:p>
          </p:txBody>
        </p:sp>
        <p:sp>
          <p:nvSpPr>
            <p:cNvPr id="15451" name="AutoShape 92"/>
            <p:cNvSpPr>
              <a:spLocks noChangeArrowheads="1"/>
            </p:cNvSpPr>
            <p:nvPr/>
          </p:nvSpPr>
          <p:spPr bwMode="auto">
            <a:xfrm>
              <a:off x="2952" y="1656"/>
              <a:ext cx="144" cy="432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6515100" y="4389120"/>
            <a:ext cx="914400" cy="822960"/>
            <a:chOff x="2952" y="1656"/>
            <a:chExt cx="576" cy="432"/>
          </a:xfrm>
        </p:grpSpPr>
        <p:sp>
          <p:nvSpPr>
            <p:cNvPr id="15453" name="Text Box 88"/>
            <p:cNvSpPr txBox="1">
              <a:spLocks noChangeArrowheads="1"/>
            </p:cNvSpPr>
            <p:nvPr/>
          </p:nvSpPr>
          <p:spPr bwMode="auto">
            <a:xfrm>
              <a:off x="3096" y="1766"/>
              <a:ext cx="4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  <a:latin typeface="Orly's Font 2"/>
                </a:rPr>
                <a:t>x1.5</a:t>
              </a:r>
            </a:p>
          </p:txBody>
        </p:sp>
        <p:sp>
          <p:nvSpPr>
            <p:cNvPr id="15454" name="AutoShape 89"/>
            <p:cNvSpPr>
              <a:spLocks noChangeArrowheads="1"/>
            </p:cNvSpPr>
            <p:nvPr/>
          </p:nvSpPr>
          <p:spPr bwMode="auto">
            <a:xfrm>
              <a:off x="2952" y="1656"/>
              <a:ext cx="144" cy="432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5257800" y="4389120"/>
            <a:ext cx="914400" cy="822960"/>
            <a:chOff x="2952" y="1656"/>
            <a:chExt cx="576" cy="432"/>
          </a:xfrm>
        </p:grpSpPr>
        <p:sp>
          <p:nvSpPr>
            <p:cNvPr id="15432" name="Text Box 67"/>
            <p:cNvSpPr txBox="1">
              <a:spLocks noChangeArrowheads="1"/>
            </p:cNvSpPr>
            <p:nvPr/>
          </p:nvSpPr>
          <p:spPr bwMode="auto">
            <a:xfrm>
              <a:off x="3096" y="1766"/>
              <a:ext cx="4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  <a:latin typeface="Orly's Font 2"/>
                </a:rPr>
                <a:t>x1.5</a:t>
              </a:r>
            </a:p>
          </p:txBody>
        </p:sp>
        <p:sp>
          <p:nvSpPr>
            <p:cNvPr id="15433" name="AutoShape 68"/>
            <p:cNvSpPr>
              <a:spLocks noChangeArrowheads="1"/>
            </p:cNvSpPr>
            <p:nvPr/>
          </p:nvSpPr>
          <p:spPr bwMode="auto">
            <a:xfrm>
              <a:off x="2952" y="1656"/>
              <a:ext cx="144" cy="432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6515100" y="4389120"/>
            <a:ext cx="914400" cy="822960"/>
            <a:chOff x="2952" y="1656"/>
            <a:chExt cx="576" cy="432"/>
          </a:xfrm>
        </p:grpSpPr>
        <p:sp>
          <p:nvSpPr>
            <p:cNvPr id="15430" name="Text Box 71"/>
            <p:cNvSpPr txBox="1">
              <a:spLocks noChangeArrowheads="1"/>
            </p:cNvSpPr>
            <p:nvPr/>
          </p:nvSpPr>
          <p:spPr bwMode="auto">
            <a:xfrm>
              <a:off x="3096" y="1766"/>
              <a:ext cx="43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  <a:latin typeface="Orly's Font 2"/>
                </a:rPr>
                <a:t>x1.5</a:t>
              </a:r>
            </a:p>
          </p:txBody>
        </p:sp>
        <p:sp>
          <p:nvSpPr>
            <p:cNvPr id="15431" name="AutoShape 72"/>
            <p:cNvSpPr>
              <a:spLocks noChangeArrowheads="1"/>
            </p:cNvSpPr>
            <p:nvPr/>
          </p:nvSpPr>
          <p:spPr bwMode="auto">
            <a:xfrm>
              <a:off x="2952" y="1656"/>
              <a:ext cx="144" cy="432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0100" y="1783081"/>
            <a:ext cx="7429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5E9732"/>
                </a:solidFill>
                <a:latin typeface="Orly's Font 2"/>
              </a:rPr>
              <a:t>In this lesson you have learned to solve ratio problems</a:t>
            </a:r>
            <a:r>
              <a:rPr lang="en-US" sz="3600">
                <a:latin typeface="Orly's Font 2"/>
              </a:rPr>
              <a:t> </a:t>
            </a:r>
            <a:r>
              <a:rPr lang="en-US" sz="3600">
                <a:solidFill>
                  <a:schemeClr val="accent1"/>
                </a:solidFill>
                <a:latin typeface="Orly's Font 2"/>
              </a:rPr>
              <a:t>by using tables and multiplication.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390621" cy="1162050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00200"/>
            <a:ext cx="5291137" cy="1389989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5872161" cy="1420579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5181600"/>
            <a:ext cx="5486400" cy="1447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urlz MT" pitchFamily="82" charset="0"/>
                <a:ea typeface="+mj-ea"/>
                <a:cs typeface="Aharoni" pitchFamily="2" charset="-79"/>
              </a:rPr>
              <a:t>LOTS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: Language of the Standards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6764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Ratio: </a:t>
            </a:r>
            <a:r>
              <a:rPr lang="en-US" dirty="0" smtClean="0"/>
              <a:t>compares quantities that share a fixed, multiplicative relationship.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400" y="1905000"/>
            <a:ext cx="1143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31242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Unit Ratio:</a:t>
            </a:r>
            <a:r>
              <a:rPr lang="en-US" dirty="0" smtClean="0"/>
              <a:t> are ratios written as some number to 1.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4572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Quantity:</a:t>
            </a:r>
            <a:r>
              <a:rPr lang="en-US" dirty="0" smtClean="0"/>
              <a:t> is an amount that can be counted or measured.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28600"/>
            <a:ext cx="1676400" cy="85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72200" y="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5 dogs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457200" y="1234440"/>
            <a:ext cx="83439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400">
                <a:solidFill>
                  <a:schemeClr val="accent1"/>
                </a:solidFill>
                <a:latin typeface="Orly's Font 2"/>
              </a:rPr>
              <a:t>To make purple paint, mix 3 gallons of blue paint for every 4 gallons of red paint. How much red paint will you need if you use 24 gallons of blue paint? Use a </a:t>
            </a:r>
            <a:r>
              <a:rPr lang="en-US" sz="2400" u="sng">
                <a:solidFill>
                  <a:schemeClr val="accent1"/>
                </a:solidFill>
                <a:latin typeface="Orly's Font 2"/>
              </a:rPr>
              <a:t>table with multiplication</a:t>
            </a:r>
            <a:r>
              <a:rPr lang="en-US" sz="2400">
                <a:solidFill>
                  <a:schemeClr val="accent1"/>
                </a:solidFill>
                <a:latin typeface="Orly's Font 2"/>
              </a:rPr>
              <a:t> to solve.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Did I meet today’s objectives?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Content Objective: 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Century Gothic" pitchFamily="34" charset="0"/>
              </a:rPr>
              <a:t> I can communicate relationships between two quantities using ratio notation and language. 	</a:t>
            </a:r>
          </a:p>
          <a:p>
            <a:endParaRPr lang="en-US" sz="1600" dirty="0" smtClean="0">
              <a:latin typeface="Century Gothic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Language Objective: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Century Gothic" pitchFamily="34" charset="0"/>
              </a:rPr>
              <a:t> I can verbally explain to my group whether two ratios make a proportion using math vocabulary.</a:t>
            </a:r>
            <a:endParaRPr lang="en-US" sz="3600" b="1" i="1" dirty="0" smtClean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  <a:hlinkClick r:id="rId3"/>
              </a:rPr>
              <a:t>Click Here: Ratio Game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71600"/>
            <a:ext cx="3796053" cy="50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8288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entury Gothic" pitchFamily="34" charset="0"/>
              </a:rPr>
              <a:t>Need more practice???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505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  <a:hlinkClick r:id="rId5"/>
              </a:rPr>
              <a:t>Click Here:  Thinking Blocks (Ratio Practice)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ndy.kimbrell\Desktop\6th grade ccgps\unit 2cc rate ratio &amp; proportional reasoning &amp; equivalent fractions\pics\rat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189415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Formative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Ratios</a:t>
            </a:r>
            <a:endParaRPr lang="en-US" sz="54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1524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209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609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590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sz="1200" b="1" dirty="0" smtClean="0"/>
              <a:t>?</a:t>
            </a:r>
            <a:endParaRPr lang="en-US" sz="1200" b="1" dirty="0"/>
          </a:p>
        </p:txBody>
      </p:sp>
      <p:pic>
        <p:nvPicPr>
          <p:cNvPr id="10" name="Picture 9" descr="C:\Documents and Settings\e200512587\Local Settings\Temporary Internet Files\Content.IE5\N4WRGDTR\MCj0332680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764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" y="52578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5) Fill in the equivalent ratios.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/>
              <a:t>5 : 8 = 10 : __ = __ :24 = 20 : __ = __ :40 = __ :48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Ticket Out the Door…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1.  There are four dogs and three cats. What is the ratio of dogs to cats and cats to dogs? 	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286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2.  The newspaper reported, “For every vote candidate A received, candidate B received three votes.” Describe possible election results using at least three different ratios. Explain your answer.	</a:t>
            </a:r>
          </a:p>
        </p:txBody>
      </p:sp>
      <p:pic>
        <p:nvPicPr>
          <p:cNvPr id="33794" name="Picture 2" descr="C:\Users\tammy.plunkett\AppData\Local\Microsoft\Windows\Temporary Internet Files\Content.IE5\DI8WW1XR\MC9003384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7200"/>
            <a:ext cx="3291308" cy="435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524500" cy="1452117"/>
          </a:xfrm>
          <a:prstGeom prst="rect">
            <a:avLst/>
          </a:prstGeom>
          <a:noFill/>
          <a:ln w="349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5634037" cy="1449312"/>
          </a:xfrm>
          <a:prstGeom prst="rect">
            <a:avLst/>
          </a:prstGeom>
          <a:noFill/>
          <a:ln w="349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467600" y="152400"/>
            <a:ext cx="1295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/>
              <a:t>Rate:</a:t>
            </a:r>
            <a:r>
              <a:rPr lang="en-US" sz="1400" dirty="0" smtClean="0"/>
              <a:t> A comparison of two quantities that have different units of measure.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8400" y="533400"/>
            <a:ext cx="1066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39624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1295400" cy="231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accent2"/>
                </a:solidFill>
              </a:rPr>
              <a:t>Describe relationships using ratio, for example: </a:t>
            </a:r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 Part to part: Compare the number of girls to</a:t>
            </a:r>
          </a:p>
          <a:p>
            <a:pPr marL="342900" indent="-342900"/>
            <a:r>
              <a:rPr lang="en-US" sz="2400" dirty="0" smtClean="0">
                <a:solidFill>
                  <a:schemeClr val="accent2"/>
                </a:solidFill>
              </a:rPr>
              <a:t>     boys in the classroom using the different    </a:t>
            </a:r>
          </a:p>
          <a:p>
            <a:pPr marL="342900" indent="-342900"/>
            <a:r>
              <a:rPr lang="en-US" sz="2400" dirty="0" smtClean="0">
                <a:solidFill>
                  <a:schemeClr val="accent2"/>
                </a:solidFill>
              </a:rPr>
              <a:t>     symbols for ratio (girls: boys, girls to boys, </a:t>
            </a:r>
          </a:p>
          <a:p>
            <a:pPr marL="342900" indent="-342900"/>
            <a:r>
              <a:rPr lang="en-US" sz="2400" dirty="0" smtClean="0">
                <a:solidFill>
                  <a:schemeClr val="accent2"/>
                </a:solidFill>
              </a:rPr>
              <a:t>     𝑔𝑖𝑟𝑙𝑠/𝑏𝑜𝑦𝑠). Then compare the number of boys</a:t>
            </a:r>
          </a:p>
          <a:p>
            <a:pPr marL="342900" indent="-342900"/>
            <a:r>
              <a:rPr lang="en-US" sz="2400" dirty="0" smtClean="0">
                <a:solidFill>
                  <a:schemeClr val="accent2"/>
                </a:solidFill>
              </a:rPr>
              <a:t>     to girls in the same way. </a:t>
            </a:r>
          </a:p>
          <a:p>
            <a:pPr marL="342900" indent="-342900"/>
            <a:endParaRPr lang="en-US" sz="2400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solidFill>
                  <a:schemeClr val="accent2"/>
                </a:solidFill>
              </a:rPr>
              <a:t>Part to whole: Compare the number of girls to</a:t>
            </a:r>
          </a:p>
          <a:p>
            <a:pPr marL="457200" indent="-457200"/>
            <a:r>
              <a:rPr lang="en-US" sz="2400" dirty="0" smtClean="0">
                <a:solidFill>
                  <a:schemeClr val="accent2"/>
                </a:solidFill>
              </a:rPr>
              <a:t>      the whole class.  Do the same thing for the  boys in the class. 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00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Ratio: </a:t>
            </a:r>
            <a:r>
              <a:rPr lang="en-US" dirty="0" smtClean="0"/>
              <a:t>compares quantities that share a fixed, multiplicative relationship.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124200"/>
            <a:ext cx="2438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2362200" y="685800"/>
            <a:ext cx="1752600" cy="533399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4114800" y="12192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0" y="32766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1000" y="51816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4419600"/>
            <a:ext cx="609600" cy="1855304"/>
          </a:xfrm>
          <a:prstGeom prst="rect">
            <a:avLst/>
          </a:prstGeom>
          <a:noFill/>
        </p:spPr>
      </p:pic>
      <p:pic>
        <p:nvPicPr>
          <p:cNvPr id="14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2438400"/>
            <a:ext cx="609600" cy="1855304"/>
          </a:xfrm>
          <a:prstGeom prst="rect">
            <a:avLst/>
          </a:prstGeom>
          <a:noFill/>
        </p:spPr>
      </p:pic>
      <p:pic>
        <p:nvPicPr>
          <p:cNvPr id="15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381000"/>
            <a:ext cx="609600" cy="1855304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7239000" y="8382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15240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29718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39000" y="36576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9000" y="48768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39000" y="55626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8600" y="1524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accent2"/>
                </a:solidFill>
              </a:rPr>
              <a:t>Compare the number of girls to boys in the classroom.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00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Ratio: </a:t>
            </a:r>
            <a:r>
              <a:rPr lang="en-US" dirty="0" smtClean="0"/>
              <a:t>compares quantities that share a fixed, multiplicative relationship.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124200"/>
            <a:ext cx="24384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2362200" y="685800"/>
            <a:ext cx="1752600" cy="533399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4114800" y="12192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0" y="32766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1000" y="5181600"/>
            <a:ext cx="2362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4419600"/>
            <a:ext cx="609600" cy="1855304"/>
          </a:xfrm>
          <a:prstGeom prst="rect">
            <a:avLst/>
          </a:prstGeom>
          <a:noFill/>
        </p:spPr>
      </p:pic>
      <p:pic>
        <p:nvPicPr>
          <p:cNvPr id="14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2438400"/>
            <a:ext cx="609600" cy="1855304"/>
          </a:xfrm>
          <a:prstGeom prst="rect">
            <a:avLst/>
          </a:prstGeom>
          <a:noFill/>
        </p:spPr>
      </p:pic>
      <p:pic>
        <p:nvPicPr>
          <p:cNvPr id="15" name="Picture 2" descr="C:\Users\tammy.plunkett\AppData\Local\Microsoft\Windows\Temporary Internet Files\Content.IE5\75057J36\MC900282180[1].wmf"/>
          <p:cNvPicPr>
            <a:picLocks noChangeAspect="1" noChangeArrowheads="1"/>
          </p:cNvPicPr>
          <p:nvPr/>
        </p:nvPicPr>
        <p:blipFill>
          <a:blip r:embed="rId2" cstate="print"/>
          <a:srcRect r="50968"/>
          <a:stretch>
            <a:fillRect/>
          </a:stretch>
        </p:blipFill>
        <p:spPr bwMode="auto">
          <a:xfrm>
            <a:off x="6477000" y="381000"/>
            <a:ext cx="609600" cy="1855304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7239000" y="8382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15240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28956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39000" y="35814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9000" y="49530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39000" y="5638800"/>
            <a:ext cx="1905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228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accent2"/>
                </a:solidFill>
              </a:rPr>
              <a:t>Now, compare the number of boys to girls in the same way.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ApplesOrang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24000D-F630-46C4-99A4-ADE64E84C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AF_ApplesOranges</Template>
  <TotalTime>666</TotalTime>
  <Words>1377</Words>
  <Application>Microsoft Office PowerPoint</Application>
  <PresentationFormat>On-screen Show (4:3)</PresentationFormat>
  <Paragraphs>267</Paragraphs>
  <Slides>54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Agency FB</vt:lpstr>
      <vt:lpstr>Aharoni</vt:lpstr>
      <vt:lpstr>Arial</vt:lpstr>
      <vt:lpstr>Calibri</vt:lpstr>
      <vt:lpstr>Century Gothic</vt:lpstr>
      <vt:lpstr>Comic Sans MS</vt:lpstr>
      <vt:lpstr>Curlz MT</vt:lpstr>
      <vt:lpstr>Orly's Font 2</vt:lpstr>
      <vt:lpstr>Times New Roman</vt:lpstr>
      <vt:lpstr>Wingdings</vt:lpstr>
      <vt:lpstr>AF_ApplesOranges</vt:lpstr>
      <vt:lpstr> </vt:lpstr>
      <vt:lpstr>Standards: Understand ratio concepts and use ratio reasoning to solve problems. </vt:lpstr>
      <vt:lpstr>Essential Questions: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Directions:</vt:lpstr>
      <vt:lpstr>1.  Stars to moons.</vt:lpstr>
      <vt:lpstr>2.  Insects to grasshoppers. </vt:lpstr>
      <vt:lpstr>3.  Cones to scoops of ice cream.</vt:lpstr>
      <vt:lpstr>4.  Puppies to kittens.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Fast…</vt:lpstr>
      <vt:lpstr>Think Fast…</vt:lpstr>
      <vt:lpstr>Think Fast…</vt:lpstr>
      <vt:lpstr>Think Fast…</vt:lpstr>
      <vt:lpstr>Think Fast…</vt:lpstr>
      <vt:lpstr>Think Fast…</vt:lpstr>
      <vt:lpstr>Think Fast…</vt:lpstr>
      <vt:lpstr>Think Fast…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Here: Ratio Game </vt:lpstr>
      <vt:lpstr>PowerPoint Presentation</vt:lpstr>
      <vt:lpstr>Ticket Out the Door…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Apples and Oranges</dc:title>
  <dc:creator>Tammy Mason</dc:creator>
  <cp:lastModifiedBy>Sugar, Katelyn</cp:lastModifiedBy>
  <cp:revision>60</cp:revision>
  <dcterms:created xsi:type="dcterms:W3CDTF">2012-09-19T23:22:33Z</dcterms:created>
  <dcterms:modified xsi:type="dcterms:W3CDTF">2015-03-17T00:45:29Z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TC103367849990</vt:lpwstr>
  </property>
</Properties>
</file>