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7" r:id="rId4"/>
    <p:sldId id="259" r:id="rId5"/>
    <p:sldId id="262" r:id="rId6"/>
    <p:sldId id="274" r:id="rId7"/>
    <p:sldId id="263" r:id="rId8"/>
    <p:sldId id="275" r:id="rId9"/>
    <p:sldId id="260"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A071CD-3454-41D1-8AD7-23D65B576B97}" type="doc">
      <dgm:prSet loTypeId="urn:microsoft.com/office/officeart/2005/8/layout/pList2" loCatId="list" qsTypeId="urn:microsoft.com/office/officeart/2005/8/quickstyle/simple1" qsCatId="simple" csTypeId="urn:microsoft.com/office/officeart/2005/8/colors/accent1_2" csCatId="accent1" phldr="1"/>
      <dgm:spPr/>
    </dgm:pt>
    <dgm:pt modelId="{A3F3E825-7182-4FFE-9497-D3A80E4421BE}">
      <dgm:prSet phldrT="[Text]" custT="1"/>
      <dgm:spPr/>
      <dgm:t>
        <a:bodyPr/>
        <a:lstStyle/>
        <a:p>
          <a:r>
            <a:rPr lang="en-US" sz="3200" dirty="0" smtClean="0"/>
            <a:t>This ended slavery in the US</a:t>
          </a:r>
          <a:r>
            <a:rPr lang="en-US" sz="2000" dirty="0" smtClean="0"/>
            <a:t>.</a:t>
          </a:r>
          <a:endParaRPr lang="en-US" sz="2000" dirty="0"/>
        </a:p>
      </dgm:t>
    </dgm:pt>
    <dgm:pt modelId="{0A990988-5D9E-4390-BA30-9ABAB365104C}" type="parTrans" cxnId="{0CA857C1-A92C-4875-9457-604FC8B2AACA}">
      <dgm:prSet/>
      <dgm:spPr/>
      <dgm:t>
        <a:bodyPr/>
        <a:lstStyle/>
        <a:p>
          <a:endParaRPr lang="en-US"/>
        </a:p>
      </dgm:t>
    </dgm:pt>
    <dgm:pt modelId="{6E8E25F1-6256-4C5C-9B86-AECF038BD428}" type="sibTrans" cxnId="{0CA857C1-A92C-4875-9457-604FC8B2AACA}">
      <dgm:prSet/>
      <dgm:spPr/>
      <dgm:t>
        <a:bodyPr/>
        <a:lstStyle/>
        <a:p>
          <a:endParaRPr lang="en-US"/>
        </a:p>
      </dgm:t>
    </dgm:pt>
    <dgm:pt modelId="{99AEB047-E99F-4F84-A8BF-026AA0B096EC}">
      <dgm:prSet phldrT="[Text]" custT="1"/>
      <dgm:spPr/>
      <dgm:t>
        <a:bodyPr/>
        <a:lstStyle/>
        <a:p>
          <a:r>
            <a:rPr lang="en-US" sz="2000" dirty="0" smtClean="0"/>
            <a:t>The states couldn’t limit the rights of citizens. They can’t take away life, liberty, or property without process of law.</a:t>
          </a:r>
          <a:endParaRPr lang="en-US" sz="2000" dirty="0"/>
        </a:p>
      </dgm:t>
    </dgm:pt>
    <dgm:pt modelId="{B39F92F4-D04A-4D40-A4C3-957C44EE56AE}" type="parTrans" cxnId="{13A5210B-D6ED-40EA-B023-EAF5FF0CDAE1}">
      <dgm:prSet/>
      <dgm:spPr/>
      <dgm:t>
        <a:bodyPr/>
        <a:lstStyle/>
        <a:p>
          <a:endParaRPr lang="en-US"/>
        </a:p>
      </dgm:t>
    </dgm:pt>
    <dgm:pt modelId="{CDC5AD30-BCC7-4AA2-BF27-D3F02A8A134A}" type="sibTrans" cxnId="{13A5210B-D6ED-40EA-B023-EAF5FF0CDAE1}">
      <dgm:prSet/>
      <dgm:spPr/>
      <dgm:t>
        <a:bodyPr/>
        <a:lstStyle/>
        <a:p>
          <a:endParaRPr lang="en-US"/>
        </a:p>
      </dgm:t>
    </dgm:pt>
    <dgm:pt modelId="{0B0E7F1C-FCC8-4A2D-A65C-12C26B2CCF4F}">
      <dgm:prSet phldrT="[Text]"/>
      <dgm:spPr/>
      <dgm:t>
        <a:bodyPr/>
        <a:lstStyle/>
        <a:p>
          <a:r>
            <a:rPr lang="en-US" dirty="0" smtClean="0"/>
            <a:t>This gave all men the right to vote, not matter their skin color. </a:t>
          </a:r>
          <a:endParaRPr lang="en-US" dirty="0"/>
        </a:p>
      </dgm:t>
    </dgm:pt>
    <dgm:pt modelId="{7528BA76-5558-4839-B924-015EE546F741}" type="parTrans" cxnId="{F7C41621-7D50-445E-85A0-CCCBE6BDFC6B}">
      <dgm:prSet/>
      <dgm:spPr/>
      <dgm:t>
        <a:bodyPr/>
        <a:lstStyle/>
        <a:p>
          <a:endParaRPr lang="en-US"/>
        </a:p>
      </dgm:t>
    </dgm:pt>
    <dgm:pt modelId="{2BF17B6C-BF4D-4171-B78A-10DDD4248FEC}" type="sibTrans" cxnId="{F7C41621-7D50-445E-85A0-CCCBE6BDFC6B}">
      <dgm:prSet/>
      <dgm:spPr/>
      <dgm:t>
        <a:bodyPr/>
        <a:lstStyle/>
        <a:p>
          <a:endParaRPr lang="en-US"/>
        </a:p>
      </dgm:t>
    </dgm:pt>
    <dgm:pt modelId="{FF2D37B8-52A7-4A17-9D36-327ECCAF5486}" type="pres">
      <dgm:prSet presAssocID="{86A071CD-3454-41D1-8AD7-23D65B576B97}" presName="Name0" presStyleCnt="0">
        <dgm:presLayoutVars>
          <dgm:dir/>
          <dgm:resizeHandles val="exact"/>
        </dgm:presLayoutVars>
      </dgm:prSet>
      <dgm:spPr/>
    </dgm:pt>
    <dgm:pt modelId="{6259CBEE-1426-4DA4-9D76-D7CBEB1A6D06}" type="pres">
      <dgm:prSet presAssocID="{86A071CD-3454-41D1-8AD7-23D65B576B97}" presName="bkgdShp" presStyleLbl="alignAccFollowNode1" presStyleIdx="0" presStyleCnt="1"/>
      <dgm:spPr/>
    </dgm:pt>
    <dgm:pt modelId="{2079931F-7F69-46BE-B0B2-EB4B3FA0B5C1}" type="pres">
      <dgm:prSet presAssocID="{86A071CD-3454-41D1-8AD7-23D65B576B97}" presName="linComp" presStyleCnt="0"/>
      <dgm:spPr/>
    </dgm:pt>
    <dgm:pt modelId="{DAD0CAB5-FD4E-49FD-98E4-6DD9697CFB55}" type="pres">
      <dgm:prSet presAssocID="{A3F3E825-7182-4FFE-9497-D3A80E4421BE}" presName="compNode" presStyleCnt="0"/>
      <dgm:spPr/>
    </dgm:pt>
    <dgm:pt modelId="{126EF7F1-4DC9-4BF3-823C-E314869EE904}" type="pres">
      <dgm:prSet presAssocID="{A3F3E825-7182-4FFE-9497-D3A80E4421BE}" presName="node" presStyleLbl="node1" presStyleIdx="0" presStyleCnt="3">
        <dgm:presLayoutVars>
          <dgm:bulletEnabled val="1"/>
        </dgm:presLayoutVars>
      </dgm:prSet>
      <dgm:spPr/>
      <dgm:t>
        <a:bodyPr/>
        <a:lstStyle/>
        <a:p>
          <a:endParaRPr lang="en-US"/>
        </a:p>
      </dgm:t>
    </dgm:pt>
    <dgm:pt modelId="{0115C380-5E9F-48C4-B66C-FF1C3ECF5FCB}" type="pres">
      <dgm:prSet presAssocID="{A3F3E825-7182-4FFE-9497-D3A80E4421BE}" presName="invisiNode" presStyleLbl="node1" presStyleIdx="0" presStyleCnt="3"/>
      <dgm:spPr/>
    </dgm:pt>
    <dgm:pt modelId="{39061E18-058D-4B8B-B423-ACB86EF3FA6E}" type="pres">
      <dgm:prSet presAssocID="{A3F3E825-7182-4FFE-9497-D3A80E4421BE}" presName="imagNode" presStyleLbl="fgImgPlace1" presStyleIdx="0" presStyleCnt="3"/>
      <dgm:spPr>
        <a:blipFill rotWithShape="1">
          <a:blip xmlns:r="http://schemas.openxmlformats.org/officeDocument/2006/relationships" r:embed="rId1"/>
          <a:stretch>
            <a:fillRect/>
          </a:stretch>
        </a:blipFill>
      </dgm:spPr>
    </dgm:pt>
    <dgm:pt modelId="{93915BF8-E3D7-4FA1-AB26-11C9F2186403}" type="pres">
      <dgm:prSet presAssocID="{6E8E25F1-6256-4C5C-9B86-AECF038BD428}" presName="sibTrans" presStyleLbl="sibTrans2D1" presStyleIdx="0" presStyleCnt="0"/>
      <dgm:spPr/>
      <dgm:t>
        <a:bodyPr/>
        <a:lstStyle/>
        <a:p>
          <a:endParaRPr lang="en-US"/>
        </a:p>
      </dgm:t>
    </dgm:pt>
    <dgm:pt modelId="{F43E2C22-2791-403E-9EC2-1C46CCDC4A4F}" type="pres">
      <dgm:prSet presAssocID="{99AEB047-E99F-4F84-A8BF-026AA0B096EC}" presName="compNode" presStyleCnt="0"/>
      <dgm:spPr/>
    </dgm:pt>
    <dgm:pt modelId="{24401604-5578-4098-AA79-7E440A4EEA58}" type="pres">
      <dgm:prSet presAssocID="{99AEB047-E99F-4F84-A8BF-026AA0B096EC}" presName="node" presStyleLbl="node1" presStyleIdx="1" presStyleCnt="3">
        <dgm:presLayoutVars>
          <dgm:bulletEnabled val="1"/>
        </dgm:presLayoutVars>
      </dgm:prSet>
      <dgm:spPr/>
      <dgm:t>
        <a:bodyPr/>
        <a:lstStyle/>
        <a:p>
          <a:endParaRPr lang="en-US"/>
        </a:p>
      </dgm:t>
    </dgm:pt>
    <dgm:pt modelId="{4F4D74F8-E958-49C1-BC52-08B077F30BF5}" type="pres">
      <dgm:prSet presAssocID="{99AEB047-E99F-4F84-A8BF-026AA0B096EC}" presName="invisiNode" presStyleLbl="node1" presStyleIdx="1" presStyleCnt="3"/>
      <dgm:spPr/>
    </dgm:pt>
    <dgm:pt modelId="{6A9D935E-6494-49FE-AE1C-E1F26DAD6ED5}" type="pres">
      <dgm:prSet presAssocID="{99AEB047-E99F-4F84-A8BF-026AA0B096EC}" presName="imagNode" presStyleLbl="fgImgPlace1" presStyleIdx="1" presStyleCnt="3"/>
      <dgm:spPr>
        <a:blipFill rotWithShape="1">
          <a:blip xmlns:r="http://schemas.openxmlformats.org/officeDocument/2006/relationships" r:embed="rId2"/>
          <a:stretch>
            <a:fillRect/>
          </a:stretch>
        </a:blipFill>
      </dgm:spPr>
    </dgm:pt>
    <dgm:pt modelId="{767265E2-094A-4DA1-92B2-BC5D41476030}" type="pres">
      <dgm:prSet presAssocID="{CDC5AD30-BCC7-4AA2-BF27-D3F02A8A134A}" presName="sibTrans" presStyleLbl="sibTrans2D1" presStyleIdx="0" presStyleCnt="0"/>
      <dgm:spPr/>
      <dgm:t>
        <a:bodyPr/>
        <a:lstStyle/>
        <a:p>
          <a:endParaRPr lang="en-US"/>
        </a:p>
      </dgm:t>
    </dgm:pt>
    <dgm:pt modelId="{A039B698-B48C-4DF2-BF49-96CF49239A90}" type="pres">
      <dgm:prSet presAssocID="{0B0E7F1C-FCC8-4A2D-A65C-12C26B2CCF4F}" presName="compNode" presStyleCnt="0"/>
      <dgm:spPr/>
    </dgm:pt>
    <dgm:pt modelId="{01852C1A-2801-4903-A60C-104F05217EEF}" type="pres">
      <dgm:prSet presAssocID="{0B0E7F1C-FCC8-4A2D-A65C-12C26B2CCF4F}" presName="node" presStyleLbl="node1" presStyleIdx="2" presStyleCnt="3">
        <dgm:presLayoutVars>
          <dgm:bulletEnabled val="1"/>
        </dgm:presLayoutVars>
      </dgm:prSet>
      <dgm:spPr/>
      <dgm:t>
        <a:bodyPr/>
        <a:lstStyle/>
        <a:p>
          <a:endParaRPr lang="en-US"/>
        </a:p>
      </dgm:t>
    </dgm:pt>
    <dgm:pt modelId="{97F047BD-086F-4272-97F2-C25545CE7211}" type="pres">
      <dgm:prSet presAssocID="{0B0E7F1C-FCC8-4A2D-A65C-12C26B2CCF4F}" presName="invisiNode" presStyleLbl="node1" presStyleIdx="2" presStyleCnt="3"/>
      <dgm:spPr/>
    </dgm:pt>
    <dgm:pt modelId="{BAB5508E-7EE4-4B95-9D83-F8D0943A56AD}" type="pres">
      <dgm:prSet presAssocID="{0B0E7F1C-FCC8-4A2D-A65C-12C26B2CCF4F}" presName="imagNode" presStyleLbl="fgImgPlace1" presStyleIdx="2" presStyleCnt="3"/>
      <dgm:spPr>
        <a:blipFill rotWithShape="1">
          <a:blip xmlns:r="http://schemas.openxmlformats.org/officeDocument/2006/relationships" r:embed="rId3"/>
          <a:stretch>
            <a:fillRect/>
          </a:stretch>
        </a:blipFill>
      </dgm:spPr>
    </dgm:pt>
  </dgm:ptLst>
  <dgm:cxnLst>
    <dgm:cxn modelId="{F7C41621-7D50-445E-85A0-CCCBE6BDFC6B}" srcId="{86A071CD-3454-41D1-8AD7-23D65B576B97}" destId="{0B0E7F1C-FCC8-4A2D-A65C-12C26B2CCF4F}" srcOrd="2" destOrd="0" parTransId="{7528BA76-5558-4839-B924-015EE546F741}" sibTransId="{2BF17B6C-BF4D-4171-B78A-10DDD4248FEC}"/>
    <dgm:cxn modelId="{E416D981-02E0-4C7E-997B-A26E6FE40D81}" type="presOf" srcId="{CDC5AD30-BCC7-4AA2-BF27-D3F02A8A134A}" destId="{767265E2-094A-4DA1-92B2-BC5D41476030}" srcOrd="0" destOrd="0" presId="urn:microsoft.com/office/officeart/2005/8/layout/pList2"/>
    <dgm:cxn modelId="{61051725-750A-4F54-9526-E8D18B065DF9}" type="presOf" srcId="{A3F3E825-7182-4FFE-9497-D3A80E4421BE}" destId="{126EF7F1-4DC9-4BF3-823C-E314869EE904}" srcOrd="0" destOrd="0" presId="urn:microsoft.com/office/officeart/2005/8/layout/pList2"/>
    <dgm:cxn modelId="{13A5210B-D6ED-40EA-B023-EAF5FF0CDAE1}" srcId="{86A071CD-3454-41D1-8AD7-23D65B576B97}" destId="{99AEB047-E99F-4F84-A8BF-026AA0B096EC}" srcOrd="1" destOrd="0" parTransId="{B39F92F4-D04A-4D40-A4C3-957C44EE56AE}" sibTransId="{CDC5AD30-BCC7-4AA2-BF27-D3F02A8A134A}"/>
    <dgm:cxn modelId="{BF28F079-ED7E-4453-8F6E-B8443A024390}" type="presOf" srcId="{86A071CD-3454-41D1-8AD7-23D65B576B97}" destId="{FF2D37B8-52A7-4A17-9D36-327ECCAF5486}" srcOrd="0" destOrd="0" presId="urn:microsoft.com/office/officeart/2005/8/layout/pList2"/>
    <dgm:cxn modelId="{0CA857C1-A92C-4875-9457-604FC8B2AACA}" srcId="{86A071CD-3454-41D1-8AD7-23D65B576B97}" destId="{A3F3E825-7182-4FFE-9497-D3A80E4421BE}" srcOrd="0" destOrd="0" parTransId="{0A990988-5D9E-4390-BA30-9ABAB365104C}" sibTransId="{6E8E25F1-6256-4C5C-9B86-AECF038BD428}"/>
    <dgm:cxn modelId="{C26B8570-05F7-442E-A677-5A2D6E73A5CE}" type="presOf" srcId="{6E8E25F1-6256-4C5C-9B86-AECF038BD428}" destId="{93915BF8-E3D7-4FA1-AB26-11C9F2186403}" srcOrd="0" destOrd="0" presId="urn:microsoft.com/office/officeart/2005/8/layout/pList2"/>
    <dgm:cxn modelId="{ADB17A1C-DE50-4235-9408-2D7593763259}" type="presOf" srcId="{0B0E7F1C-FCC8-4A2D-A65C-12C26B2CCF4F}" destId="{01852C1A-2801-4903-A60C-104F05217EEF}" srcOrd="0" destOrd="0" presId="urn:microsoft.com/office/officeart/2005/8/layout/pList2"/>
    <dgm:cxn modelId="{3FB4481B-09AE-4A50-9816-AD95E8E69A9E}" type="presOf" srcId="{99AEB047-E99F-4F84-A8BF-026AA0B096EC}" destId="{24401604-5578-4098-AA79-7E440A4EEA58}" srcOrd="0" destOrd="0" presId="urn:microsoft.com/office/officeart/2005/8/layout/pList2"/>
    <dgm:cxn modelId="{36EE2BA4-CEDF-4CC8-9276-F1D2674D89D0}" type="presParOf" srcId="{FF2D37B8-52A7-4A17-9D36-327ECCAF5486}" destId="{6259CBEE-1426-4DA4-9D76-D7CBEB1A6D06}" srcOrd="0" destOrd="0" presId="urn:microsoft.com/office/officeart/2005/8/layout/pList2"/>
    <dgm:cxn modelId="{FAB9948A-723E-4A48-93E4-E19529FDB0B9}" type="presParOf" srcId="{FF2D37B8-52A7-4A17-9D36-327ECCAF5486}" destId="{2079931F-7F69-46BE-B0B2-EB4B3FA0B5C1}" srcOrd="1" destOrd="0" presId="urn:microsoft.com/office/officeart/2005/8/layout/pList2"/>
    <dgm:cxn modelId="{CDB4C1A1-FA62-4033-ABA1-24A64867EB5C}" type="presParOf" srcId="{2079931F-7F69-46BE-B0B2-EB4B3FA0B5C1}" destId="{DAD0CAB5-FD4E-49FD-98E4-6DD9697CFB55}" srcOrd="0" destOrd="0" presId="urn:microsoft.com/office/officeart/2005/8/layout/pList2"/>
    <dgm:cxn modelId="{2D90DF90-09ED-467C-9382-8C0EC95B0815}" type="presParOf" srcId="{DAD0CAB5-FD4E-49FD-98E4-6DD9697CFB55}" destId="{126EF7F1-4DC9-4BF3-823C-E314869EE904}" srcOrd="0" destOrd="0" presId="urn:microsoft.com/office/officeart/2005/8/layout/pList2"/>
    <dgm:cxn modelId="{878978D0-8525-4C1D-85D6-211A6908F04D}" type="presParOf" srcId="{DAD0CAB5-FD4E-49FD-98E4-6DD9697CFB55}" destId="{0115C380-5E9F-48C4-B66C-FF1C3ECF5FCB}" srcOrd="1" destOrd="0" presId="urn:microsoft.com/office/officeart/2005/8/layout/pList2"/>
    <dgm:cxn modelId="{6F72887E-D9CC-49F1-8D3E-8B4168DD9588}" type="presParOf" srcId="{DAD0CAB5-FD4E-49FD-98E4-6DD9697CFB55}" destId="{39061E18-058D-4B8B-B423-ACB86EF3FA6E}" srcOrd="2" destOrd="0" presId="urn:microsoft.com/office/officeart/2005/8/layout/pList2"/>
    <dgm:cxn modelId="{8A63A9A3-B125-4D55-BEC3-ADD182092DFB}" type="presParOf" srcId="{2079931F-7F69-46BE-B0B2-EB4B3FA0B5C1}" destId="{93915BF8-E3D7-4FA1-AB26-11C9F2186403}" srcOrd="1" destOrd="0" presId="urn:microsoft.com/office/officeart/2005/8/layout/pList2"/>
    <dgm:cxn modelId="{BAA2F970-DE87-4966-9EFD-93CBCB51930D}" type="presParOf" srcId="{2079931F-7F69-46BE-B0B2-EB4B3FA0B5C1}" destId="{F43E2C22-2791-403E-9EC2-1C46CCDC4A4F}" srcOrd="2" destOrd="0" presId="urn:microsoft.com/office/officeart/2005/8/layout/pList2"/>
    <dgm:cxn modelId="{30AF2762-ECDC-4A4B-AB12-354F45D05F84}" type="presParOf" srcId="{F43E2C22-2791-403E-9EC2-1C46CCDC4A4F}" destId="{24401604-5578-4098-AA79-7E440A4EEA58}" srcOrd="0" destOrd="0" presId="urn:microsoft.com/office/officeart/2005/8/layout/pList2"/>
    <dgm:cxn modelId="{C78226A1-7F05-4CFF-A327-7E576D1A2C1F}" type="presParOf" srcId="{F43E2C22-2791-403E-9EC2-1C46CCDC4A4F}" destId="{4F4D74F8-E958-49C1-BC52-08B077F30BF5}" srcOrd="1" destOrd="0" presId="urn:microsoft.com/office/officeart/2005/8/layout/pList2"/>
    <dgm:cxn modelId="{1D24FC06-E8E3-48EA-A920-F5E4E9384A29}" type="presParOf" srcId="{F43E2C22-2791-403E-9EC2-1C46CCDC4A4F}" destId="{6A9D935E-6494-49FE-AE1C-E1F26DAD6ED5}" srcOrd="2" destOrd="0" presId="urn:microsoft.com/office/officeart/2005/8/layout/pList2"/>
    <dgm:cxn modelId="{60F03521-3F18-4345-BF4C-1A8186BEA232}" type="presParOf" srcId="{2079931F-7F69-46BE-B0B2-EB4B3FA0B5C1}" destId="{767265E2-094A-4DA1-92B2-BC5D41476030}" srcOrd="3" destOrd="0" presId="urn:microsoft.com/office/officeart/2005/8/layout/pList2"/>
    <dgm:cxn modelId="{BD8E17C8-5F67-4046-B878-68A7BC864ECB}" type="presParOf" srcId="{2079931F-7F69-46BE-B0B2-EB4B3FA0B5C1}" destId="{A039B698-B48C-4DF2-BF49-96CF49239A90}" srcOrd="4" destOrd="0" presId="urn:microsoft.com/office/officeart/2005/8/layout/pList2"/>
    <dgm:cxn modelId="{21491654-D705-4558-9863-8108DBE132E0}" type="presParOf" srcId="{A039B698-B48C-4DF2-BF49-96CF49239A90}" destId="{01852C1A-2801-4903-A60C-104F05217EEF}" srcOrd="0" destOrd="0" presId="urn:microsoft.com/office/officeart/2005/8/layout/pList2"/>
    <dgm:cxn modelId="{A1D0CD24-3D61-4A0B-A020-E314800176A0}" type="presParOf" srcId="{A039B698-B48C-4DF2-BF49-96CF49239A90}" destId="{97F047BD-086F-4272-97F2-C25545CE7211}" srcOrd="1" destOrd="0" presId="urn:microsoft.com/office/officeart/2005/8/layout/pList2"/>
    <dgm:cxn modelId="{6E2B5795-E854-4236-9F40-8076CC2F1DBB}" type="presParOf" srcId="{A039B698-B48C-4DF2-BF49-96CF49239A90}" destId="{BAB5508E-7EE4-4B95-9D83-F8D0943A56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CBEE-1426-4DA4-9D76-D7CBEB1A6D06}">
      <dsp:nvSpPr>
        <dsp:cNvPr id="0" name=""/>
        <dsp:cNvSpPr/>
      </dsp:nvSpPr>
      <dsp:spPr>
        <a:xfrm>
          <a:off x="0" y="0"/>
          <a:ext cx="7499350" cy="216027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61E18-058D-4B8B-B423-ACB86EF3FA6E}">
      <dsp:nvSpPr>
        <dsp:cNvPr id="0" name=""/>
        <dsp:cNvSpPr/>
      </dsp:nvSpPr>
      <dsp:spPr>
        <a:xfrm>
          <a:off x="224980" y="288036"/>
          <a:ext cx="2202934" cy="158419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EF7F1-4DC9-4BF3-823C-E314869EE904}">
      <dsp:nvSpPr>
        <dsp:cNvPr id="0" name=""/>
        <dsp:cNvSpPr/>
      </dsp:nvSpPr>
      <dsp:spPr>
        <a:xfrm rot="10800000">
          <a:off x="224980" y="2160269"/>
          <a:ext cx="2202934" cy="26403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t>This ended slavery in the US</a:t>
          </a:r>
          <a:r>
            <a:rPr lang="en-US" sz="2000" kern="1200" dirty="0" smtClean="0"/>
            <a:t>.</a:t>
          </a:r>
          <a:endParaRPr lang="en-US" sz="2000" kern="1200" dirty="0"/>
        </a:p>
      </dsp:txBody>
      <dsp:txXfrm rot="10800000">
        <a:off x="292728" y="2160269"/>
        <a:ext cx="2067438" cy="2572582"/>
      </dsp:txXfrm>
    </dsp:sp>
    <dsp:sp modelId="{6A9D935E-6494-49FE-AE1C-E1F26DAD6ED5}">
      <dsp:nvSpPr>
        <dsp:cNvPr id="0" name=""/>
        <dsp:cNvSpPr/>
      </dsp:nvSpPr>
      <dsp:spPr>
        <a:xfrm>
          <a:off x="2648207" y="288036"/>
          <a:ext cx="2202934" cy="158419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401604-5578-4098-AA79-7E440A4EEA58}">
      <dsp:nvSpPr>
        <dsp:cNvPr id="0" name=""/>
        <dsp:cNvSpPr/>
      </dsp:nvSpPr>
      <dsp:spPr>
        <a:xfrm rot="10800000">
          <a:off x="2648207" y="2160269"/>
          <a:ext cx="2202934" cy="26403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The states couldn’t limit the rights of citizens. They can’t take away life, liberty, or property without process of law.</a:t>
          </a:r>
          <a:endParaRPr lang="en-US" sz="2000" kern="1200" dirty="0"/>
        </a:p>
      </dsp:txBody>
      <dsp:txXfrm rot="10800000">
        <a:off x="2715955" y="2160269"/>
        <a:ext cx="2067438" cy="2572582"/>
      </dsp:txXfrm>
    </dsp:sp>
    <dsp:sp modelId="{BAB5508E-7EE4-4B95-9D83-F8D0943A56AD}">
      <dsp:nvSpPr>
        <dsp:cNvPr id="0" name=""/>
        <dsp:cNvSpPr/>
      </dsp:nvSpPr>
      <dsp:spPr>
        <a:xfrm>
          <a:off x="5071435" y="288036"/>
          <a:ext cx="2202934" cy="158419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52C1A-2801-4903-A60C-104F05217EEF}">
      <dsp:nvSpPr>
        <dsp:cNvPr id="0" name=""/>
        <dsp:cNvSpPr/>
      </dsp:nvSpPr>
      <dsp:spPr>
        <a:xfrm rot="10800000">
          <a:off x="5071435" y="2160269"/>
          <a:ext cx="2202934" cy="264033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t" anchorCtr="0">
          <a:noAutofit/>
        </a:bodyPr>
        <a:lstStyle/>
        <a:p>
          <a:pPr lvl="0" algn="ctr" defTabSz="1155700">
            <a:lnSpc>
              <a:spcPct val="90000"/>
            </a:lnSpc>
            <a:spcBef>
              <a:spcPct val="0"/>
            </a:spcBef>
            <a:spcAft>
              <a:spcPct val="35000"/>
            </a:spcAft>
          </a:pPr>
          <a:r>
            <a:rPr lang="en-US" sz="2600" kern="1200" dirty="0" smtClean="0"/>
            <a:t>This gave all men the right to vote, not matter their skin color. </a:t>
          </a:r>
          <a:endParaRPr lang="en-US" sz="2600" kern="1200" dirty="0"/>
        </a:p>
      </dsp:txBody>
      <dsp:txXfrm rot="10800000">
        <a:off x="5139183" y="2160269"/>
        <a:ext cx="2067438" cy="257258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C67B60B-5A69-40B0-A974-A41D1EE54839}"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C67B60B-5A69-40B0-A974-A41D1EE54839}"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C67B60B-5A69-40B0-A974-A41D1EE54839}"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67B60B-5A69-40B0-A974-A41D1EE548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44097E1-5532-4A70-8B0E-4B541CD217B2}" type="datetimeFigureOut">
              <a:rPr lang="en-US" smtClean="0"/>
              <a:t>10/14/2014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C67B60B-5A69-40B0-A974-A41D1EE54839}"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44097E1-5532-4A70-8B0E-4B541CD217B2}" type="datetimeFigureOut">
              <a:rPr lang="en-US" smtClean="0"/>
              <a:t>10/14/2014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C67B60B-5A69-40B0-A974-A41D1EE54839}"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aAUXdd-DAh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0-BknRujmF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U-m701yB_ro"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youtube.com/watch?v=bHNbSn2NsNk"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istory.com/topics/american-civil-war/john-wilkes-booth/videos/lincoln-booths-last-day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v=7jf6FNnQxmc"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914401"/>
            <a:ext cx="7117180" cy="1676399"/>
          </a:xfrm>
        </p:spPr>
        <p:txBody>
          <a:bodyPr>
            <a:normAutofit/>
          </a:bodyPr>
          <a:lstStyle/>
          <a:p>
            <a:r>
              <a:rPr lang="en-US" dirty="0" smtClean="0"/>
              <a:t>Reconstruction</a:t>
            </a:r>
            <a:br>
              <a:rPr lang="en-US" dirty="0" smtClean="0"/>
            </a:br>
            <a:r>
              <a:rPr lang="en-US" dirty="0" smtClean="0"/>
              <a:t>Chapter 6 Lesson 1</a:t>
            </a:r>
            <a:endParaRPr lang="en-US" dirty="0"/>
          </a:p>
        </p:txBody>
      </p:sp>
      <p:sp>
        <p:nvSpPr>
          <p:cNvPr id="3" name="Subtitle 2"/>
          <p:cNvSpPr>
            <a:spLocks noGrp="1"/>
          </p:cNvSpPr>
          <p:nvPr>
            <p:ph type="subTitle" idx="1"/>
          </p:nvPr>
        </p:nvSpPr>
        <p:spPr>
          <a:xfrm>
            <a:off x="838200" y="2895600"/>
            <a:ext cx="7288422" cy="2743200"/>
          </a:xfrm>
        </p:spPr>
        <p:txBody>
          <a:bodyPr>
            <a:normAutofit/>
          </a:bodyPr>
          <a:lstStyle/>
          <a:p>
            <a:r>
              <a:rPr lang="en-US" dirty="0" smtClean="0"/>
              <a:t>Pages: 196-201</a:t>
            </a:r>
          </a:p>
          <a:p>
            <a:r>
              <a:rPr lang="en-US" dirty="0" smtClean="0"/>
              <a:t>EQ: How did location influence the development of industry in the United States during Reconstruction?  </a:t>
            </a:r>
          </a:p>
          <a:p>
            <a:r>
              <a:rPr lang="en-US" dirty="0" smtClean="0"/>
              <a:t>How did Reconstruction change the lives of African Americans in the South? </a:t>
            </a:r>
            <a:endParaRPr lang="en-US" dirty="0"/>
          </a:p>
        </p:txBody>
      </p:sp>
    </p:spTree>
    <p:extLst>
      <p:ext uri="{BB962C8B-B14F-4D97-AF65-F5344CB8AC3E}">
        <p14:creationId xmlns:p14="http://schemas.microsoft.com/office/powerpoint/2010/main" val="70624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idx="1"/>
          </p:nvPr>
        </p:nvSpPr>
        <p:spPr/>
        <p:txBody>
          <a:bodyPr/>
          <a:lstStyle/>
          <a:p>
            <a:r>
              <a:rPr lang="en-US" dirty="0" smtClean="0"/>
              <a:t>What made Reconstruction a challenge for Americans?</a:t>
            </a:r>
          </a:p>
          <a:p>
            <a:endParaRPr lang="en-US" dirty="0"/>
          </a:p>
          <a:p>
            <a:r>
              <a:rPr lang="en-US" dirty="0" smtClean="0"/>
              <a:t>How was President Lincoln killed?</a:t>
            </a:r>
          </a:p>
          <a:p>
            <a:endParaRPr lang="en-US" dirty="0"/>
          </a:p>
          <a:p>
            <a:r>
              <a:rPr lang="en-US" dirty="0" smtClean="0"/>
              <a:t>What effect did the war have on the South?</a:t>
            </a:r>
            <a:endParaRPr lang="en-US" dirty="0"/>
          </a:p>
        </p:txBody>
      </p:sp>
    </p:spTree>
    <p:extLst>
      <p:ext uri="{BB962C8B-B14F-4D97-AF65-F5344CB8AC3E}">
        <p14:creationId xmlns:p14="http://schemas.microsoft.com/office/powerpoint/2010/main" val="107405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Andrew Johnson</a:t>
            </a:r>
            <a:endParaRPr lang="en-US" dirty="0"/>
          </a:p>
        </p:txBody>
      </p:sp>
      <p:sp>
        <p:nvSpPr>
          <p:cNvPr id="3" name="Content Placeholder 2"/>
          <p:cNvSpPr>
            <a:spLocks noGrp="1"/>
          </p:cNvSpPr>
          <p:nvPr>
            <p:ph idx="1"/>
          </p:nvPr>
        </p:nvSpPr>
        <p:spPr/>
        <p:txBody>
          <a:bodyPr>
            <a:normAutofit lnSpcReduction="10000"/>
          </a:bodyPr>
          <a:lstStyle/>
          <a:p>
            <a:r>
              <a:rPr lang="en-US" dirty="0" smtClean="0"/>
              <a:t>He became president after Lincoln’s death. He put Lincoln’s plan into action in 1865. </a:t>
            </a:r>
          </a:p>
          <a:p>
            <a:r>
              <a:rPr lang="en-US" dirty="0" smtClean="0"/>
              <a:t>Southern states quickly set up their new state governments and the federal government abolish slavery. </a:t>
            </a:r>
          </a:p>
          <a:p>
            <a:r>
              <a:rPr lang="en-US" dirty="0" smtClean="0"/>
              <a:t>However, most southern states passed harsh laws called “</a:t>
            </a:r>
            <a:r>
              <a:rPr lang="en-US" dirty="0" smtClean="0">
                <a:hlinkClick r:id="rId2"/>
              </a:rPr>
              <a:t>Black Codes</a:t>
            </a:r>
            <a:r>
              <a:rPr lang="en-US" dirty="0" smtClean="0"/>
              <a:t>”. These limited the rights of former slaves to travel, vote, and work in jobs. </a:t>
            </a:r>
            <a:endParaRPr lang="en-US" dirty="0"/>
          </a:p>
        </p:txBody>
      </p:sp>
    </p:spTree>
    <p:extLst>
      <p:ext uri="{BB962C8B-B14F-4D97-AF65-F5344CB8AC3E}">
        <p14:creationId xmlns:p14="http://schemas.microsoft.com/office/powerpoint/2010/main" val="379101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Andrew Johnson</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Radical Republicans in Congress were unhappy about Black Codes. Johnson upset them more by allowing southern states to elect former Confederate leaders to Congress. They passed a law to protect the rights of freedman, who were people freed from slavery. Congress created the Freedman’s Bureau.</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00733" y="2219119"/>
            <a:ext cx="2926334" cy="327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smtClean="0">
                <a:hlinkClick r:id="rId2"/>
              </a:rPr>
              <a:t>Freedman’s Bureau</a:t>
            </a:r>
            <a:endParaRPr lang="en-US" dirty="0"/>
          </a:p>
        </p:txBody>
      </p:sp>
      <p:sp>
        <p:nvSpPr>
          <p:cNvPr id="5" name="Content Placeholder 4"/>
          <p:cNvSpPr>
            <a:spLocks noGrp="1"/>
          </p:cNvSpPr>
          <p:nvPr>
            <p:ph idx="1"/>
          </p:nvPr>
        </p:nvSpPr>
        <p:spPr>
          <a:xfrm>
            <a:off x="990600" y="1143000"/>
            <a:ext cx="7943088" cy="5105400"/>
          </a:xfrm>
        </p:spPr>
        <p:txBody>
          <a:bodyPr/>
          <a:lstStyle/>
          <a:p>
            <a:r>
              <a:rPr lang="en-US" dirty="0" smtClean="0"/>
              <a:t>It provided food, clothing, medial care, and legal advice to the poor. It set up hospitals and schools and found jobs for many.  </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543" y="2641834"/>
            <a:ext cx="3947457" cy="424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319348" y="3124200"/>
            <a:ext cx="3557451" cy="1200329"/>
          </a:xfrm>
          <a:prstGeom prst="rect">
            <a:avLst/>
          </a:prstGeom>
          <a:noFill/>
        </p:spPr>
        <p:txBody>
          <a:bodyPr wrap="square" rtlCol="0">
            <a:spAutoFit/>
          </a:bodyPr>
          <a:lstStyle/>
          <a:p>
            <a:pPr algn="ctr"/>
            <a:r>
              <a:rPr lang="en-US" dirty="0" smtClean="0"/>
              <a:t>Freedmen’s Bureau Seen Through Southern Eyes</a:t>
            </a:r>
            <a:endParaRPr lang="en-US" dirty="0"/>
          </a:p>
          <a:p>
            <a:r>
              <a:rPr lang="en-US" dirty="0" smtClean="0"/>
              <a:t>“Plenty to eat and nothing to do.”</a:t>
            </a:r>
          </a:p>
          <a:p>
            <a:endParaRPr lang="en-US" dirty="0"/>
          </a:p>
        </p:txBody>
      </p:sp>
    </p:spTree>
    <p:extLst>
      <p:ext uri="{BB962C8B-B14F-4D97-AF65-F5344CB8AC3E}">
        <p14:creationId xmlns:p14="http://schemas.microsoft.com/office/powerpoint/2010/main" val="372511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 Takes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1867: Congress (Radical Republicans) begins Reconstruction Plan. It put the South under military control. Soldiers from the national army marched into their land and forced southerners to obey Congress. </a:t>
            </a:r>
          </a:p>
          <a:p>
            <a:r>
              <a:rPr lang="en-US" dirty="0" smtClean="0"/>
              <a:t>The states had to allow all men to vote (even blacks). </a:t>
            </a:r>
          </a:p>
          <a:p>
            <a:r>
              <a:rPr lang="en-US" dirty="0" smtClean="0"/>
              <a:t>Congress tried to remove Johnson and they voted to impeach him (charge him with a crime). They accused him of breaking one of the new laws and they almost impeached him, but failed. </a:t>
            </a:r>
            <a:endParaRPr lang="en-US" dirty="0"/>
          </a:p>
        </p:txBody>
      </p:sp>
    </p:spTree>
    <p:extLst>
      <p:ext uri="{BB962C8B-B14F-4D97-AF65-F5344CB8AC3E}">
        <p14:creationId xmlns:p14="http://schemas.microsoft.com/office/powerpoint/2010/main" val="381458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Scalawags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Some Southerners supported the Republicans during Reconstruction. </a:t>
            </a:r>
          </a:p>
          <a:p>
            <a:r>
              <a:rPr lang="en-US" dirty="0" smtClean="0"/>
              <a:t>Those Southerners were unpopular in the South. </a:t>
            </a:r>
          </a:p>
          <a:p>
            <a:r>
              <a:rPr lang="en-US" dirty="0" smtClean="0"/>
              <a:t>Southerners who helped the government during Reconstruction were known as scalawags. It was a slang word for “worthless horse”. </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019" y="1143000"/>
            <a:ext cx="3959981" cy="498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281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Carpetbaggers</a:t>
            </a:r>
            <a:endParaRPr lang="en-US" dirty="0"/>
          </a:p>
        </p:txBody>
      </p:sp>
      <p:sp>
        <p:nvSpPr>
          <p:cNvPr id="3" name="Content Placeholder 2"/>
          <p:cNvSpPr>
            <a:spLocks noGrp="1"/>
          </p:cNvSpPr>
          <p:nvPr>
            <p:ph sz="half" idx="1"/>
          </p:nvPr>
        </p:nvSpPr>
        <p:spPr>
          <a:xfrm>
            <a:off x="1066800" y="1295400"/>
            <a:ext cx="4026408" cy="5562600"/>
          </a:xfrm>
        </p:spPr>
        <p:txBody>
          <a:bodyPr>
            <a:normAutofit fontScale="92500" lnSpcReduction="10000"/>
          </a:bodyPr>
          <a:lstStyle/>
          <a:p>
            <a:r>
              <a:rPr lang="en-US" dirty="0" smtClean="0"/>
              <a:t>Many northerners traveled south during Reconstruction. Some wanted to help rebuild the South, but others wanted to make money. These people were known as carpetbaggers, because they often carried suitcases made of carpet materials. Southerners disliked them and didn’t want them there. </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39" y="1371600"/>
            <a:ext cx="4129561" cy="448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63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 Changes</a:t>
            </a:r>
            <a:endParaRPr lang="en-US" dirty="0"/>
          </a:p>
        </p:txBody>
      </p:sp>
      <p:sp>
        <p:nvSpPr>
          <p:cNvPr id="5" name="Content Placeholder 4"/>
          <p:cNvSpPr>
            <a:spLocks noGrp="1"/>
          </p:cNvSpPr>
          <p:nvPr>
            <p:ph idx="1"/>
          </p:nvPr>
        </p:nvSpPr>
        <p:spPr/>
        <p:txBody>
          <a:bodyPr/>
          <a:lstStyle/>
          <a:p>
            <a:r>
              <a:rPr lang="en-US" dirty="0" smtClean="0"/>
              <a:t>During Reconstruction, Congress created three new amendments to the Constitution. </a:t>
            </a:r>
          </a:p>
          <a:p>
            <a:endParaRPr lang="en-US" dirty="0"/>
          </a:p>
          <a:p>
            <a:r>
              <a:rPr lang="en-US" dirty="0" smtClean="0"/>
              <a:t>The amendments have the national government more power over the states. They also protected the rights of African Americans. </a:t>
            </a:r>
            <a:endParaRPr lang="en-US" dirty="0"/>
          </a:p>
        </p:txBody>
      </p:sp>
    </p:spTree>
    <p:extLst>
      <p:ext uri="{BB962C8B-B14F-4D97-AF65-F5344CB8AC3E}">
        <p14:creationId xmlns:p14="http://schemas.microsoft.com/office/powerpoint/2010/main" val="187517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Amendments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348092"/>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23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Struggle for Rights Continues</a:t>
            </a:r>
            <a:endParaRPr lang="en-US" dirty="0"/>
          </a:p>
        </p:txBody>
      </p:sp>
      <p:sp>
        <p:nvSpPr>
          <p:cNvPr id="3" name="Content Placeholder 2"/>
          <p:cNvSpPr>
            <a:spLocks noGrp="1"/>
          </p:cNvSpPr>
          <p:nvPr>
            <p:ph idx="1"/>
          </p:nvPr>
        </p:nvSpPr>
        <p:spPr/>
        <p:txBody>
          <a:bodyPr>
            <a:normAutofit fontScale="92500"/>
          </a:bodyPr>
          <a:lstStyle/>
          <a:p>
            <a:r>
              <a:rPr lang="en-US" dirty="0" smtClean="0"/>
              <a:t>The Amendments passed during Reconstruction helped all Americans. They protected peoples’ rights and made laws fairer. </a:t>
            </a:r>
          </a:p>
          <a:p>
            <a:r>
              <a:rPr lang="en-US" dirty="0" smtClean="0"/>
              <a:t>The Amendments however, did not solve all the nation’s problems. Some people, both in the North and the South didn’t want African Americans to vote or have equal rights. Sometimes these laws were ignored and the struggle for equality would continue. </a:t>
            </a:r>
            <a:endParaRPr lang="en-US" dirty="0"/>
          </a:p>
        </p:txBody>
      </p:sp>
    </p:spTree>
    <p:extLst>
      <p:ext uri="{BB962C8B-B14F-4D97-AF65-F5344CB8AC3E}">
        <p14:creationId xmlns:p14="http://schemas.microsoft.com/office/powerpoint/2010/main" val="401140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Preview</a:t>
            </a:r>
            <a:endParaRPr lang="en-US" dirty="0"/>
          </a:p>
        </p:txBody>
      </p:sp>
      <p:sp>
        <p:nvSpPr>
          <p:cNvPr id="3" name="Content Placeholder 2"/>
          <p:cNvSpPr>
            <a:spLocks noGrp="1"/>
          </p:cNvSpPr>
          <p:nvPr>
            <p:ph idx="1"/>
          </p:nvPr>
        </p:nvSpPr>
        <p:spPr/>
        <p:txBody>
          <a:bodyPr>
            <a:normAutofit lnSpcReduction="10000"/>
          </a:bodyPr>
          <a:lstStyle/>
          <a:p>
            <a:r>
              <a:rPr lang="en-US" b="1" dirty="0" smtClean="0"/>
              <a:t>Reconstruction: </a:t>
            </a:r>
            <a:r>
              <a:rPr lang="en-US" dirty="0" smtClean="0"/>
              <a:t>the period when the South rejoined the Union</a:t>
            </a:r>
          </a:p>
          <a:p>
            <a:r>
              <a:rPr lang="en-US" b="1" dirty="0" smtClean="0"/>
              <a:t>Assassination: </a:t>
            </a:r>
            <a:r>
              <a:rPr lang="en-US" dirty="0" smtClean="0"/>
              <a:t>the murder of a public figure by surprise attack, usually for political reasons</a:t>
            </a:r>
          </a:p>
          <a:p>
            <a:r>
              <a:rPr lang="en-US" b="1" dirty="0" smtClean="0"/>
              <a:t>Freedman’s Bureau</a:t>
            </a:r>
            <a:r>
              <a:rPr lang="en-US" dirty="0" smtClean="0"/>
              <a:t>: federal agency formed to aid and protect former slaves in the South after Civil War</a:t>
            </a:r>
          </a:p>
          <a:p>
            <a:r>
              <a:rPr lang="en-US" b="1" dirty="0" smtClean="0"/>
              <a:t>Impeach: </a:t>
            </a:r>
            <a:r>
              <a:rPr lang="en-US" dirty="0" smtClean="0"/>
              <a:t>to formally charge a public official with misconduct in office</a:t>
            </a:r>
            <a:endParaRPr lang="en-US" dirty="0"/>
          </a:p>
        </p:txBody>
      </p:sp>
    </p:spTree>
    <p:extLst>
      <p:ext uri="{BB962C8B-B14F-4D97-AF65-F5344CB8AC3E}">
        <p14:creationId xmlns:p14="http://schemas.microsoft.com/office/powerpoint/2010/main" val="205476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 Reconstruction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Once the Civil War ended, Americans faced a challenge because they were split apart. </a:t>
            </a:r>
          </a:p>
          <a:p>
            <a:r>
              <a:rPr lang="en-US" dirty="0" smtClean="0"/>
              <a:t>The period known as Reconstruction: was when we worked to bring the South back to the Union. </a:t>
            </a:r>
          </a:p>
          <a:p>
            <a:r>
              <a:rPr lang="en-US" dirty="0" smtClean="0"/>
              <a:t>Americans couldn’t agree on how to do this. Some wanted to punish the South and others wanted to make it easy for them. </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7800" y="2438400"/>
            <a:ext cx="3657600" cy="292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85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a:t>
            </a:r>
            <a:endParaRPr lang="en-US" dirty="0"/>
          </a:p>
        </p:txBody>
      </p:sp>
      <p:sp>
        <p:nvSpPr>
          <p:cNvPr id="3" name="Content Placeholder 2"/>
          <p:cNvSpPr>
            <a:spLocks noGrp="1"/>
          </p:cNvSpPr>
          <p:nvPr>
            <p:ph idx="1"/>
          </p:nvPr>
        </p:nvSpPr>
        <p:spPr/>
        <p:txBody>
          <a:bodyPr>
            <a:normAutofit fontScale="92500"/>
          </a:bodyPr>
          <a:lstStyle/>
          <a:p>
            <a:r>
              <a:rPr lang="en-US" dirty="0" smtClean="0"/>
              <a:t>He didn’t want to punish the South, instead he wanted to make it easy on them. </a:t>
            </a:r>
            <a:endParaRPr lang="en-US" dirty="0"/>
          </a:p>
          <a:p>
            <a:r>
              <a:rPr lang="en-US" dirty="0" smtClean="0"/>
              <a:t>He wanted to let southern states set up new governments and rejoin quickly. </a:t>
            </a:r>
          </a:p>
          <a:p>
            <a:r>
              <a:rPr lang="en-US" dirty="0" smtClean="0"/>
              <a:t>Unfortunately, he didn’t get to make the final decision with Congress because on the evening of April 14, 1865 he was </a:t>
            </a:r>
            <a:r>
              <a:rPr lang="en-US" b="1" dirty="0" smtClean="0"/>
              <a:t>assassinated</a:t>
            </a:r>
            <a:r>
              <a:rPr lang="en-US" dirty="0" smtClean="0"/>
              <a:t> by </a:t>
            </a:r>
            <a:r>
              <a:rPr lang="en-US" b="1" dirty="0" smtClean="0"/>
              <a:t>John Wilkes Booth </a:t>
            </a:r>
            <a:r>
              <a:rPr lang="en-US" dirty="0" smtClean="0"/>
              <a:t>(an actor who supported the </a:t>
            </a:r>
            <a:r>
              <a:rPr lang="en-US" dirty="0" smtClean="0"/>
              <a:t>confederacy). </a:t>
            </a:r>
            <a:endParaRPr lang="en-US" dirty="0"/>
          </a:p>
        </p:txBody>
      </p:sp>
    </p:spTree>
    <p:extLst>
      <p:ext uri="{BB962C8B-B14F-4D97-AF65-F5344CB8AC3E}">
        <p14:creationId xmlns:p14="http://schemas.microsoft.com/office/powerpoint/2010/main" val="192070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 y="0"/>
            <a:ext cx="456247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635" y="3595686"/>
            <a:ext cx="480836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91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John Wilkes Booth</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524000"/>
            <a:ext cx="3579812" cy="492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62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Funeral Train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4138613" cy="347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821" y="0"/>
            <a:ext cx="404518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00200" y="5105400"/>
            <a:ext cx="6096000" cy="646331"/>
          </a:xfrm>
          <a:prstGeom prst="rect">
            <a:avLst/>
          </a:prstGeom>
          <a:noFill/>
        </p:spPr>
        <p:txBody>
          <a:bodyPr wrap="square" rtlCol="0">
            <a:spAutoFit/>
          </a:bodyPr>
          <a:lstStyle/>
          <a:p>
            <a:r>
              <a:rPr lang="en-US" dirty="0" smtClean="0"/>
              <a:t>Large crowds gathered for parades honoring President Lincoln after his death. </a:t>
            </a:r>
            <a:endParaRPr lang="en-US" dirty="0"/>
          </a:p>
        </p:txBody>
      </p:sp>
    </p:spTree>
    <p:extLst>
      <p:ext uri="{BB962C8B-B14F-4D97-AF65-F5344CB8AC3E}">
        <p14:creationId xmlns:p14="http://schemas.microsoft.com/office/powerpoint/2010/main" val="185783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Funeral Train</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4504888"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177" y="3581400"/>
            <a:ext cx="34148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08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War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Thousands of people died during the Civil War and it changed both regions. </a:t>
            </a:r>
          </a:p>
          <a:p>
            <a:r>
              <a:rPr lang="en-US" dirty="0" smtClean="0"/>
              <a:t>The South was destroyed: farms, cities, and factories were ruined. People had to rebuild everything. </a:t>
            </a:r>
            <a:endParaRPr lang="en-US" dirty="0"/>
          </a:p>
          <a:p>
            <a:r>
              <a:rPr lang="en-US" dirty="0" smtClean="0"/>
              <a:t>The war brought freedom to enslaved people, but most had to homes or jobs. Southerners needed to find new ways to make their economies work. </a:t>
            </a:r>
          </a:p>
          <a:p>
            <a:r>
              <a:rPr lang="en-US" dirty="0" smtClean="0"/>
              <a:t>The North grew stronger because their was little fighting their. Railroads and industries grew quickly after the war. </a:t>
            </a:r>
            <a:endParaRPr lang="en-US" dirty="0"/>
          </a:p>
        </p:txBody>
      </p:sp>
    </p:spTree>
    <p:extLst>
      <p:ext uri="{BB962C8B-B14F-4D97-AF65-F5344CB8AC3E}">
        <p14:creationId xmlns:p14="http://schemas.microsoft.com/office/powerpoint/2010/main" val="2525380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197</TotalTime>
  <Words>843</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Reconstruction Chapter 6 Lesson 1</vt:lpstr>
      <vt:lpstr>Vocabulary Preview</vt:lpstr>
      <vt:lpstr>Plans for Reconstruction</vt:lpstr>
      <vt:lpstr>Lincoln</vt:lpstr>
      <vt:lpstr>PowerPoint Presentation</vt:lpstr>
      <vt:lpstr>John Wilkes Booth</vt:lpstr>
      <vt:lpstr>Funeral Train</vt:lpstr>
      <vt:lpstr>Funeral Train</vt:lpstr>
      <vt:lpstr>Effects of the War</vt:lpstr>
      <vt:lpstr>Table Talk</vt:lpstr>
      <vt:lpstr>Andrew Johnson</vt:lpstr>
      <vt:lpstr>Andrew Johnson</vt:lpstr>
      <vt:lpstr>Freedman’s Bureau</vt:lpstr>
      <vt:lpstr>Congress Takes Control</vt:lpstr>
      <vt:lpstr>Scalawags </vt:lpstr>
      <vt:lpstr>Carpetbaggers</vt:lpstr>
      <vt:lpstr>Constitution Changes</vt:lpstr>
      <vt:lpstr>Amendments</vt:lpstr>
      <vt:lpstr>Struggle for Rights Continues</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Chapter 6 Lesson 1</dc:title>
  <dc:creator>Windows User</dc:creator>
  <cp:lastModifiedBy>Windows User</cp:lastModifiedBy>
  <cp:revision>12</cp:revision>
  <dcterms:created xsi:type="dcterms:W3CDTF">2013-09-30T21:16:59Z</dcterms:created>
  <dcterms:modified xsi:type="dcterms:W3CDTF">2014-10-14T16:44:15Z</dcterms:modified>
</cp:coreProperties>
</file>