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60" r:id="rId2"/>
    <p:sldId id="256" r:id="rId3"/>
    <p:sldId id="257" r:id="rId4"/>
    <p:sldId id="258" r:id="rId5"/>
    <p:sldId id="259" r:id="rId6"/>
    <p:sldId id="261" r:id="rId7"/>
    <p:sldId id="262" r:id="rId8"/>
    <p:sldId id="263" r:id="rId9"/>
    <p:sldId id="264" r:id="rId10"/>
    <p:sldId id="265" r:id="rId11"/>
    <p:sldId id="266" r:id="rId12"/>
    <p:sldId id="267" r:id="rId13"/>
    <p:sldId id="270" r:id="rId14"/>
    <p:sldId id="269" r:id="rId15"/>
    <p:sldId id="286" r:id="rId16"/>
    <p:sldId id="268" r:id="rId17"/>
    <p:sldId id="272" r:id="rId18"/>
    <p:sldId id="273" r:id="rId19"/>
    <p:sldId id="274" r:id="rId20"/>
    <p:sldId id="275" r:id="rId21"/>
    <p:sldId id="276" r:id="rId22"/>
    <p:sldId id="277" r:id="rId23"/>
    <p:sldId id="278" r:id="rId24"/>
    <p:sldId id="279" r:id="rId25"/>
    <p:sldId id="280" r:id="rId26"/>
    <p:sldId id="271" r:id="rId27"/>
    <p:sldId id="281" r:id="rId28"/>
    <p:sldId id="282" r:id="rId29"/>
    <p:sldId id="283" r:id="rId30"/>
    <p:sldId id="284" r:id="rId31"/>
    <p:sldId id="285"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p:scale>
          <a:sx n="76" d="100"/>
          <a:sy n="76" d="100"/>
        </p:scale>
        <p:origin x="-1230"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3614336-2701-444C-A7BD-6EC81CF5CF0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14336-2701-444C-A7BD-6EC81CF5CF0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14336-2701-444C-A7BD-6EC81CF5CF0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14336-2701-444C-A7BD-6EC81CF5CF0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14336-2701-444C-A7BD-6EC81CF5CF0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14336-2701-444C-A7BD-6EC81CF5CF0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614336-2701-444C-A7BD-6EC81CF5CF0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614336-2701-444C-A7BD-6EC81CF5CF0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614336-2701-444C-A7BD-6EC81CF5CF0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14336-2701-444C-A7BD-6EC81CF5CF0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98E1C9-FF68-4DE0-9E7D-8C27070FF705}" type="datetimeFigureOut">
              <a:rPr lang="en-US" smtClean="0"/>
              <a:t>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3614336-2701-444C-A7BD-6EC81CF5CF0C}"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98E1C9-FF68-4DE0-9E7D-8C27070FF705}" type="datetimeFigureOut">
              <a:rPr lang="en-US" smtClean="0"/>
              <a:t>2/12/2015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614336-2701-444C-A7BD-6EC81CF5CF0C}"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28.xml"/><Relationship Id="rId18" Type="http://schemas.openxmlformats.org/officeDocument/2006/relationships/slide" Target="slide24.xml"/><Relationship Id="rId26" Type="http://schemas.openxmlformats.org/officeDocument/2006/relationships/slide" Target="slide6.xml"/><Relationship Id="rId3" Type="http://schemas.openxmlformats.org/officeDocument/2006/relationships/slide" Target="slide7.xml"/><Relationship Id="rId21" Type="http://schemas.openxmlformats.org/officeDocument/2006/relationships/slide" Target="slide10.xml"/><Relationship Id="rId7" Type="http://schemas.openxmlformats.org/officeDocument/2006/relationships/slide" Target="slide27.xml"/><Relationship Id="rId12" Type="http://schemas.openxmlformats.org/officeDocument/2006/relationships/slide" Target="slide23.xml"/><Relationship Id="rId17" Type="http://schemas.openxmlformats.org/officeDocument/2006/relationships/slide" Target="slide19.xml"/><Relationship Id="rId25" Type="http://schemas.openxmlformats.org/officeDocument/2006/relationships/slide" Target="slide30.xml"/><Relationship Id="rId33" Type="http://schemas.openxmlformats.org/officeDocument/2006/relationships/image" Target="../media/image2.jpeg"/><Relationship Id="rId2" Type="http://schemas.openxmlformats.org/officeDocument/2006/relationships/slide" Target="slide2.xml"/><Relationship Id="rId16" Type="http://schemas.openxmlformats.org/officeDocument/2006/relationships/slide" Target="slide14.xml"/><Relationship Id="rId20" Type="http://schemas.openxmlformats.org/officeDocument/2006/relationships/slide" Target="slide5.xml"/><Relationship Id="rId29"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2.xml"/><Relationship Id="rId11" Type="http://schemas.openxmlformats.org/officeDocument/2006/relationships/slide" Target="slide18.xml"/><Relationship Id="rId24" Type="http://schemas.openxmlformats.org/officeDocument/2006/relationships/slide" Target="slide25.xml"/><Relationship Id="rId32" Type="http://schemas.openxmlformats.org/officeDocument/2006/relationships/slide" Target="slide32.xml"/><Relationship Id="rId5" Type="http://schemas.openxmlformats.org/officeDocument/2006/relationships/slide" Target="slide17.xml"/><Relationship Id="rId15" Type="http://schemas.openxmlformats.org/officeDocument/2006/relationships/slide" Target="slide9.xml"/><Relationship Id="rId23" Type="http://schemas.openxmlformats.org/officeDocument/2006/relationships/slide" Target="slide20.xml"/><Relationship Id="rId28" Type="http://schemas.openxmlformats.org/officeDocument/2006/relationships/slide" Target="slide16.xml"/><Relationship Id="rId10" Type="http://schemas.openxmlformats.org/officeDocument/2006/relationships/slide" Target="slide13.xml"/><Relationship Id="rId19" Type="http://schemas.openxmlformats.org/officeDocument/2006/relationships/slide" Target="slide29.xml"/><Relationship Id="rId31" Type="http://schemas.openxmlformats.org/officeDocument/2006/relationships/slide" Target="slide31.xml"/><Relationship Id="rId4" Type="http://schemas.openxmlformats.org/officeDocument/2006/relationships/slide" Target="slide12.xml"/><Relationship Id="rId9" Type="http://schemas.openxmlformats.org/officeDocument/2006/relationships/slide" Target="slide8.xml"/><Relationship Id="rId14" Type="http://schemas.openxmlformats.org/officeDocument/2006/relationships/slide" Target="slide4.xml"/><Relationship Id="rId22" Type="http://schemas.openxmlformats.org/officeDocument/2006/relationships/slide" Target="slide15.xml"/><Relationship Id="rId27" Type="http://schemas.openxmlformats.org/officeDocument/2006/relationships/slide" Target="slide11.xml"/><Relationship Id="rId30" Type="http://schemas.openxmlformats.org/officeDocument/2006/relationships/slide" Target="slide26.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Jeopardy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9507215"/>
              </p:ext>
            </p:extLst>
          </p:nvPr>
        </p:nvGraphicFramePr>
        <p:xfrm>
          <a:off x="228600" y="1219200"/>
          <a:ext cx="8762998" cy="4648202"/>
        </p:xfrm>
        <a:graphic>
          <a:graphicData uri="http://schemas.openxmlformats.org/drawingml/2006/table">
            <a:tbl>
              <a:tblPr firstRow="1" bandRow="1">
                <a:tableStyleId>{5C22544A-7EE6-4342-B048-85BDC9FD1C3A}</a:tableStyleId>
              </a:tblPr>
              <a:tblGrid>
                <a:gridCol w="1523998"/>
                <a:gridCol w="1292680"/>
                <a:gridCol w="1679122"/>
                <a:gridCol w="1219200"/>
                <a:gridCol w="1404936"/>
                <a:gridCol w="1643062"/>
              </a:tblGrid>
              <a:tr h="1192817">
                <a:tc>
                  <a:txBody>
                    <a:bodyPr/>
                    <a:lstStyle/>
                    <a:p>
                      <a:r>
                        <a:rPr lang="en-US" sz="1600" dirty="0" smtClean="0"/>
                        <a:t>Vocabulary</a:t>
                      </a:r>
                      <a:endParaRPr lang="en-US" sz="1600" dirty="0"/>
                    </a:p>
                  </a:txBody>
                  <a:tcPr/>
                </a:tc>
                <a:tc>
                  <a:txBody>
                    <a:bodyPr/>
                    <a:lstStyle/>
                    <a:p>
                      <a:r>
                        <a:rPr lang="en-US" sz="1600" dirty="0" smtClean="0"/>
                        <a:t>Home Front</a:t>
                      </a:r>
                      <a:endParaRPr lang="en-US" sz="1600" dirty="0"/>
                    </a:p>
                  </a:txBody>
                  <a:tcPr/>
                </a:tc>
                <a:tc>
                  <a:txBody>
                    <a:bodyPr/>
                    <a:lstStyle/>
                    <a:p>
                      <a:r>
                        <a:rPr lang="en-US" sz="1600" dirty="0" smtClean="0"/>
                        <a:t>Important Countries</a:t>
                      </a:r>
                      <a:endParaRPr lang="en-US" sz="1600" dirty="0"/>
                    </a:p>
                  </a:txBody>
                  <a:tcPr/>
                </a:tc>
                <a:tc>
                  <a:txBody>
                    <a:bodyPr/>
                    <a:lstStyle/>
                    <a:p>
                      <a:pPr algn="r"/>
                      <a:r>
                        <a:rPr lang="en-US" sz="1600" dirty="0" smtClean="0"/>
                        <a:t>The 5 W’s</a:t>
                      </a:r>
                      <a:endParaRPr lang="en-US" sz="1600" dirty="0"/>
                    </a:p>
                  </a:txBody>
                  <a:tcPr/>
                </a:tc>
                <a:tc>
                  <a:txBody>
                    <a:bodyPr/>
                    <a:lstStyle/>
                    <a:p>
                      <a:r>
                        <a:rPr lang="en-US" sz="1600" dirty="0" smtClean="0"/>
                        <a:t>Technology</a:t>
                      </a:r>
                      <a:endParaRPr lang="en-US" sz="1600" dirty="0"/>
                    </a:p>
                  </a:txBody>
                  <a:tcPr/>
                </a:tc>
                <a:tc>
                  <a:txBody>
                    <a:bodyPr/>
                    <a:lstStyle/>
                    <a:p>
                      <a:r>
                        <a:rPr lang="en-US" sz="1600" dirty="0" smtClean="0"/>
                        <a:t>Miscellaneous</a:t>
                      </a:r>
                      <a:endParaRPr lang="en-US" sz="1600" dirty="0"/>
                    </a:p>
                  </a:txBody>
                  <a:tcPr/>
                </a:tc>
              </a:tr>
              <a:tr h="691077">
                <a:tc>
                  <a:txBody>
                    <a:bodyPr/>
                    <a:lstStyle/>
                    <a:p>
                      <a:r>
                        <a:rPr lang="en-US" dirty="0" smtClean="0">
                          <a:hlinkClick r:id="rId2" action="ppaction://hlinksldjump"/>
                        </a:rPr>
                        <a:t>100</a:t>
                      </a:r>
                      <a:endParaRPr lang="en-US" dirty="0"/>
                    </a:p>
                  </a:txBody>
                  <a:tcPr/>
                </a:tc>
                <a:tc>
                  <a:txBody>
                    <a:bodyPr/>
                    <a:lstStyle/>
                    <a:p>
                      <a:r>
                        <a:rPr lang="en-US" dirty="0" smtClean="0">
                          <a:hlinkClick r:id="rId3" action="ppaction://hlinksldjump"/>
                        </a:rPr>
                        <a:t>100</a:t>
                      </a:r>
                      <a:endParaRPr lang="en-US" dirty="0"/>
                    </a:p>
                  </a:txBody>
                  <a:tcPr/>
                </a:tc>
                <a:tc>
                  <a:txBody>
                    <a:bodyPr/>
                    <a:lstStyle/>
                    <a:p>
                      <a:r>
                        <a:rPr lang="en-US" dirty="0" smtClean="0">
                          <a:hlinkClick r:id="rId4" action="ppaction://hlinksldjump"/>
                        </a:rPr>
                        <a:t>100</a:t>
                      </a:r>
                      <a:endParaRPr lang="en-US" dirty="0"/>
                    </a:p>
                  </a:txBody>
                  <a:tcPr/>
                </a:tc>
                <a:tc>
                  <a:txBody>
                    <a:bodyPr/>
                    <a:lstStyle/>
                    <a:p>
                      <a:r>
                        <a:rPr lang="en-US" dirty="0" smtClean="0">
                          <a:hlinkClick r:id="rId5" action="ppaction://hlinksldjump"/>
                        </a:rPr>
                        <a:t>100</a:t>
                      </a:r>
                      <a:endParaRPr lang="en-US" dirty="0"/>
                    </a:p>
                  </a:txBody>
                  <a:tcPr/>
                </a:tc>
                <a:tc>
                  <a:txBody>
                    <a:bodyPr/>
                    <a:lstStyle/>
                    <a:p>
                      <a:r>
                        <a:rPr lang="en-US" dirty="0" smtClean="0">
                          <a:hlinkClick r:id="rId6" action="ppaction://hlinksldjump"/>
                        </a:rPr>
                        <a:t>100</a:t>
                      </a:r>
                      <a:endParaRPr lang="en-US" dirty="0"/>
                    </a:p>
                  </a:txBody>
                  <a:tcPr/>
                </a:tc>
                <a:tc>
                  <a:txBody>
                    <a:bodyPr/>
                    <a:lstStyle/>
                    <a:p>
                      <a:r>
                        <a:rPr lang="en-US" dirty="0" smtClean="0">
                          <a:hlinkClick r:id="rId7" action="ppaction://hlinksldjump"/>
                        </a:rPr>
                        <a:t>100</a:t>
                      </a:r>
                      <a:endParaRPr lang="en-US" dirty="0"/>
                    </a:p>
                  </a:txBody>
                  <a:tcPr/>
                </a:tc>
              </a:tr>
              <a:tr h="691077">
                <a:tc>
                  <a:txBody>
                    <a:bodyPr/>
                    <a:lstStyle/>
                    <a:p>
                      <a:r>
                        <a:rPr lang="en-US" dirty="0" smtClean="0">
                          <a:hlinkClick r:id="rId8" action="ppaction://hlinksldjump"/>
                        </a:rPr>
                        <a:t>200</a:t>
                      </a:r>
                      <a:endParaRPr lang="en-US" dirty="0"/>
                    </a:p>
                  </a:txBody>
                  <a:tcPr/>
                </a:tc>
                <a:tc>
                  <a:txBody>
                    <a:bodyPr/>
                    <a:lstStyle/>
                    <a:p>
                      <a:r>
                        <a:rPr lang="en-US" dirty="0" smtClean="0">
                          <a:hlinkClick r:id="rId9" action="ppaction://hlinksldjump"/>
                        </a:rPr>
                        <a:t>200</a:t>
                      </a:r>
                      <a:endParaRPr lang="en-US" dirty="0"/>
                    </a:p>
                  </a:txBody>
                  <a:tcPr/>
                </a:tc>
                <a:tc>
                  <a:txBody>
                    <a:bodyPr/>
                    <a:lstStyle/>
                    <a:p>
                      <a:r>
                        <a:rPr lang="en-US" dirty="0" smtClean="0">
                          <a:hlinkClick r:id="rId10" action="ppaction://hlinksldjump"/>
                        </a:rPr>
                        <a:t>200</a:t>
                      </a:r>
                      <a:endParaRPr lang="en-US" dirty="0"/>
                    </a:p>
                  </a:txBody>
                  <a:tcPr/>
                </a:tc>
                <a:tc>
                  <a:txBody>
                    <a:bodyPr/>
                    <a:lstStyle/>
                    <a:p>
                      <a:r>
                        <a:rPr lang="en-US" dirty="0" smtClean="0">
                          <a:hlinkClick r:id="rId11" action="ppaction://hlinksldjump"/>
                        </a:rPr>
                        <a:t>200</a:t>
                      </a:r>
                      <a:endParaRPr lang="en-US" dirty="0"/>
                    </a:p>
                  </a:txBody>
                  <a:tcPr/>
                </a:tc>
                <a:tc>
                  <a:txBody>
                    <a:bodyPr/>
                    <a:lstStyle/>
                    <a:p>
                      <a:r>
                        <a:rPr lang="en-US" dirty="0" smtClean="0">
                          <a:hlinkClick r:id="rId12" action="ppaction://hlinksldjump"/>
                        </a:rPr>
                        <a:t>200</a:t>
                      </a:r>
                      <a:endParaRPr lang="en-US" dirty="0"/>
                    </a:p>
                  </a:txBody>
                  <a:tcPr/>
                </a:tc>
                <a:tc>
                  <a:txBody>
                    <a:bodyPr/>
                    <a:lstStyle/>
                    <a:p>
                      <a:r>
                        <a:rPr lang="en-US" dirty="0" smtClean="0">
                          <a:hlinkClick r:id="rId13" action="ppaction://hlinksldjump"/>
                        </a:rPr>
                        <a:t>200</a:t>
                      </a:r>
                      <a:endParaRPr lang="en-US" dirty="0"/>
                    </a:p>
                  </a:txBody>
                  <a:tcPr/>
                </a:tc>
              </a:tr>
              <a:tr h="691077">
                <a:tc>
                  <a:txBody>
                    <a:bodyPr/>
                    <a:lstStyle/>
                    <a:p>
                      <a:r>
                        <a:rPr lang="en-US" dirty="0" smtClean="0">
                          <a:hlinkClick r:id="rId14" action="ppaction://hlinksldjump"/>
                        </a:rPr>
                        <a:t>300</a:t>
                      </a:r>
                      <a:endParaRPr lang="en-US" dirty="0"/>
                    </a:p>
                  </a:txBody>
                  <a:tcPr/>
                </a:tc>
                <a:tc>
                  <a:txBody>
                    <a:bodyPr/>
                    <a:lstStyle/>
                    <a:p>
                      <a:r>
                        <a:rPr lang="en-US" dirty="0" smtClean="0">
                          <a:hlinkClick r:id="rId15" action="ppaction://hlinksldjump"/>
                        </a:rPr>
                        <a:t>300</a:t>
                      </a:r>
                      <a:endParaRPr lang="en-US" dirty="0"/>
                    </a:p>
                  </a:txBody>
                  <a:tcPr/>
                </a:tc>
                <a:tc>
                  <a:txBody>
                    <a:bodyPr/>
                    <a:lstStyle/>
                    <a:p>
                      <a:r>
                        <a:rPr lang="en-US" dirty="0" smtClean="0">
                          <a:hlinkClick r:id="rId16" action="ppaction://hlinksldjump"/>
                        </a:rPr>
                        <a:t>300</a:t>
                      </a:r>
                      <a:endParaRPr lang="en-US" dirty="0"/>
                    </a:p>
                  </a:txBody>
                  <a:tcPr/>
                </a:tc>
                <a:tc>
                  <a:txBody>
                    <a:bodyPr/>
                    <a:lstStyle/>
                    <a:p>
                      <a:r>
                        <a:rPr lang="en-US" dirty="0" smtClean="0">
                          <a:hlinkClick r:id="rId17" action="ppaction://hlinksldjump"/>
                        </a:rPr>
                        <a:t>300</a:t>
                      </a:r>
                      <a:endParaRPr lang="en-US" dirty="0"/>
                    </a:p>
                  </a:txBody>
                  <a:tcPr/>
                </a:tc>
                <a:tc>
                  <a:txBody>
                    <a:bodyPr/>
                    <a:lstStyle/>
                    <a:p>
                      <a:r>
                        <a:rPr lang="en-US" dirty="0" smtClean="0">
                          <a:hlinkClick r:id="rId18" action="ppaction://hlinksldjump"/>
                        </a:rPr>
                        <a:t>300</a:t>
                      </a:r>
                      <a:endParaRPr lang="en-US" dirty="0"/>
                    </a:p>
                  </a:txBody>
                  <a:tcPr/>
                </a:tc>
                <a:tc>
                  <a:txBody>
                    <a:bodyPr/>
                    <a:lstStyle/>
                    <a:p>
                      <a:r>
                        <a:rPr lang="en-US" dirty="0" smtClean="0">
                          <a:hlinkClick r:id="rId19" action="ppaction://hlinksldjump"/>
                        </a:rPr>
                        <a:t>300</a:t>
                      </a:r>
                      <a:endParaRPr lang="en-US" dirty="0"/>
                    </a:p>
                  </a:txBody>
                  <a:tcPr/>
                </a:tc>
              </a:tr>
              <a:tr h="691077">
                <a:tc>
                  <a:txBody>
                    <a:bodyPr/>
                    <a:lstStyle/>
                    <a:p>
                      <a:r>
                        <a:rPr lang="en-US" dirty="0" smtClean="0">
                          <a:hlinkClick r:id="rId20" action="ppaction://hlinksldjump"/>
                        </a:rPr>
                        <a:t>400</a:t>
                      </a:r>
                      <a:endParaRPr lang="en-US" dirty="0"/>
                    </a:p>
                  </a:txBody>
                  <a:tcPr/>
                </a:tc>
                <a:tc>
                  <a:txBody>
                    <a:bodyPr/>
                    <a:lstStyle/>
                    <a:p>
                      <a:r>
                        <a:rPr lang="en-US" dirty="0" smtClean="0">
                          <a:hlinkClick r:id="rId21" action="ppaction://hlinksldjump"/>
                        </a:rPr>
                        <a:t>400</a:t>
                      </a:r>
                      <a:endParaRPr lang="en-US" dirty="0"/>
                    </a:p>
                  </a:txBody>
                  <a:tcPr/>
                </a:tc>
                <a:tc>
                  <a:txBody>
                    <a:bodyPr/>
                    <a:lstStyle/>
                    <a:p>
                      <a:r>
                        <a:rPr lang="en-US" dirty="0" smtClean="0">
                          <a:hlinkClick r:id="rId22" action="ppaction://hlinksldjump"/>
                        </a:rPr>
                        <a:t>400</a:t>
                      </a:r>
                      <a:endParaRPr lang="en-US" dirty="0"/>
                    </a:p>
                  </a:txBody>
                  <a:tcPr/>
                </a:tc>
                <a:tc>
                  <a:txBody>
                    <a:bodyPr/>
                    <a:lstStyle/>
                    <a:p>
                      <a:r>
                        <a:rPr lang="en-US" dirty="0" smtClean="0">
                          <a:hlinkClick r:id="rId23" action="ppaction://hlinksldjump"/>
                        </a:rPr>
                        <a:t>400</a:t>
                      </a:r>
                      <a:endParaRPr lang="en-US" dirty="0"/>
                    </a:p>
                  </a:txBody>
                  <a:tcPr/>
                </a:tc>
                <a:tc>
                  <a:txBody>
                    <a:bodyPr/>
                    <a:lstStyle/>
                    <a:p>
                      <a:r>
                        <a:rPr lang="en-US" dirty="0" smtClean="0">
                          <a:hlinkClick r:id="rId24" action="ppaction://hlinksldjump"/>
                        </a:rPr>
                        <a:t>400</a:t>
                      </a:r>
                      <a:endParaRPr lang="en-US" dirty="0"/>
                    </a:p>
                  </a:txBody>
                  <a:tcPr/>
                </a:tc>
                <a:tc>
                  <a:txBody>
                    <a:bodyPr/>
                    <a:lstStyle/>
                    <a:p>
                      <a:r>
                        <a:rPr lang="en-US" dirty="0" smtClean="0">
                          <a:hlinkClick r:id="rId25" action="ppaction://hlinksldjump"/>
                        </a:rPr>
                        <a:t>400</a:t>
                      </a:r>
                      <a:endParaRPr lang="en-US" dirty="0"/>
                    </a:p>
                  </a:txBody>
                  <a:tcPr/>
                </a:tc>
              </a:tr>
              <a:tr h="691077">
                <a:tc>
                  <a:txBody>
                    <a:bodyPr/>
                    <a:lstStyle/>
                    <a:p>
                      <a:r>
                        <a:rPr lang="en-US" dirty="0" smtClean="0">
                          <a:hlinkClick r:id="rId26" action="ppaction://hlinksldjump"/>
                        </a:rPr>
                        <a:t>500</a:t>
                      </a:r>
                      <a:endParaRPr lang="en-US" dirty="0"/>
                    </a:p>
                  </a:txBody>
                  <a:tcPr/>
                </a:tc>
                <a:tc>
                  <a:txBody>
                    <a:bodyPr/>
                    <a:lstStyle/>
                    <a:p>
                      <a:r>
                        <a:rPr lang="en-US" dirty="0" smtClean="0">
                          <a:hlinkClick r:id="rId27" action="ppaction://hlinksldjump"/>
                        </a:rPr>
                        <a:t>500</a:t>
                      </a:r>
                      <a:endParaRPr lang="en-US" dirty="0"/>
                    </a:p>
                  </a:txBody>
                  <a:tcPr/>
                </a:tc>
                <a:tc>
                  <a:txBody>
                    <a:bodyPr/>
                    <a:lstStyle/>
                    <a:p>
                      <a:r>
                        <a:rPr lang="en-US" dirty="0" smtClean="0">
                          <a:hlinkClick r:id="rId28" action="ppaction://hlinksldjump"/>
                        </a:rPr>
                        <a:t>500</a:t>
                      </a:r>
                      <a:endParaRPr lang="en-US" dirty="0"/>
                    </a:p>
                  </a:txBody>
                  <a:tcPr/>
                </a:tc>
                <a:tc>
                  <a:txBody>
                    <a:bodyPr/>
                    <a:lstStyle/>
                    <a:p>
                      <a:r>
                        <a:rPr lang="en-US" dirty="0" smtClean="0">
                          <a:hlinkClick r:id="rId29" action="ppaction://hlinksldjump"/>
                        </a:rPr>
                        <a:t>500</a:t>
                      </a:r>
                      <a:endParaRPr lang="en-US" dirty="0"/>
                    </a:p>
                  </a:txBody>
                  <a:tcPr/>
                </a:tc>
                <a:tc>
                  <a:txBody>
                    <a:bodyPr/>
                    <a:lstStyle/>
                    <a:p>
                      <a:r>
                        <a:rPr lang="en-US" dirty="0" smtClean="0">
                          <a:hlinkClick r:id="rId30" action="ppaction://hlinksldjump"/>
                        </a:rPr>
                        <a:t>500</a:t>
                      </a:r>
                      <a:endParaRPr lang="en-US" dirty="0"/>
                    </a:p>
                  </a:txBody>
                  <a:tcPr/>
                </a:tc>
                <a:tc>
                  <a:txBody>
                    <a:bodyPr/>
                    <a:lstStyle/>
                    <a:p>
                      <a:r>
                        <a:rPr lang="en-US" dirty="0" smtClean="0">
                          <a:hlinkClick r:id="rId31" action="ppaction://hlinksldjump"/>
                        </a:rPr>
                        <a:t>500</a:t>
                      </a:r>
                      <a:endParaRPr lang="en-US" dirty="0"/>
                    </a:p>
                  </a:txBody>
                  <a:tcPr/>
                </a:tc>
              </a:tr>
            </a:tbl>
          </a:graphicData>
        </a:graphic>
      </p:graphicFrame>
      <p:sp>
        <p:nvSpPr>
          <p:cNvPr id="3" name="TextBox 2"/>
          <p:cNvSpPr txBox="1"/>
          <p:nvPr/>
        </p:nvSpPr>
        <p:spPr>
          <a:xfrm>
            <a:off x="2133600" y="381000"/>
            <a:ext cx="5334000" cy="584775"/>
          </a:xfrm>
          <a:prstGeom prst="rect">
            <a:avLst/>
          </a:prstGeom>
          <a:noFill/>
        </p:spPr>
        <p:txBody>
          <a:bodyPr wrap="square" rtlCol="0">
            <a:spAutoFit/>
          </a:bodyPr>
          <a:lstStyle/>
          <a:p>
            <a:pPr algn="ctr"/>
            <a:r>
              <a:rPr lang="en-US" sz="3200" b="1" dirty="0" smtClean="0"/>
              <a:t>World War 1 Jeopardy</a:t>
            </a:r>
            <a:endParaRPr lang="en-US" sz="3200" b="1" dirty="0"/>
          </a:p>
        </p:txBody>
      </p:sp>
      <p:pic>
        <p:nvPicPr>
          <p:cNvPr id="2050" name="Picture 2" descr="C:\Users\Sean\AppData\Local\Microsoft\Windows\Temporary Internet Files\Content.IE5\W3UHAX3A\MP900289433[1].jpg">
            <a:hlinkClick r:id="rId32" action="ppaction://hlinksldjump"/>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381001" y="6006824"/>
            <a:ext cx="1127040" cy="741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56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b="10748"/>
          <a:stretch/>
        </p:blipFill>
        <p:spPr>
          <a:xfrm>
            <a:off x="685800" y="1219200"/>
            <a:ext cx="4191000" cy="4753627"/>
          </a:xfrm>
          <a:prstGeom prst="rect">
            <a:avLst/>
          </a:prstGeom>
        </p:spPr>
      </p:pic>
      <p:sp>
        <p:nvSpPr>
          <p:cNvPr id="7" name="TextBox 6"/>
          <p:cNvSpPr txBox="1"/>
          <p:nvPr/>
        </p:nvSpPr>
        <p:spPr>
          <a:xfrm>
            <a:off x="5410200" y="1676400"/>
            <a:ext cx="3314700" cy="2062103"/>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What concept is the propaganda to left encouraging Americans to do?</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8012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384" y="3650293"/>
            <a:ext cx="8229600" cy="1143000"/>
          </a:xfrm>
        </p:spPr>
        <p:txBody>
          <a:bodyPr>
            <a:noAutofit/>
          </a:bodyPr>
          <a:lstStyle/>
          <a:p>
            <a:r>
              <a:rPr lang="en-US" sz="3600" dirty="0" smtClean="0"/>
              <a:t>How were children affected in World War 1?</a:t>
            </a:r>
            <a:br>
              <a:rPr lang="en-US" sz="3600" dirty="0" smtClean="0"/>
            </a:br>
            <a:r>
              <a:rPr lang="en-US" sz="3600" dirty="0" smtClean="0"/>
              <a:t>A. Boys had to fight with the soldiers.</a:t>
            </a:r>
            <a:br>
              <a:rPr lang="en-US" sz="3600" dirty="0" smtClean="0"/>
            </a:br>
            <a:r>
              <a:rPr lang="en-US" sz="3600" dirty="0" smtClean="0"/>
              <a:t>B. The children had to do more chores.</a:t>
            </a:r>
            <a:r>
              <a:rPr lang="en-US" sz="3600" dirty="0"/>
              <a:t/>
            </a:r>
            <a:br>
              <a:rPr lang="en-US" sz="3600" dirty="0"/>
            </a:br>
            <a:r>
              <a:rPr lang="en-US" sz="3600" dirty="0" smtClean="0"/>
              <a:t>C. Older children had to help in factories </a:t>
            </a:r>
            <a:br>
              <a:rPr lang="en-US" sz="3600" dirty="0" smtClean="0"/>
            </a:br>
            <a:r>
              <a:rPr lang="en-US" sz="3600" dirty="0" smtClean="0"/>
              <a:t>D. They were not affected because they didn’t have to fight.</a:t>
            </a:r>
            <a:endParaRPr lang="en-US" sz="3600" dirty="0"/>
          </a:p>
        </p:txBody>
      </p:sp>
      <p:sp>
        <p:nvSpPr>
          <p:cNvPr id="3" name="Content Placeholder 2"/>
          <p:cNvSpPr>
            <a:spLocks noGrp="1"/>
          </p:cNvSpPr>
          <p:nvPr>
            <p:ph idx="1"/>
          </p:nvPr>
        </p:nvSpPr>
        <p:spPr>
          <a:xfrm>
            <a:off x="495300" y="4953000"/>
            <a:ext cx="8229600" cy="4389120"/>
          </a:xfrm>
        </p:spPr>
        <p:txBody>
          <a:bodyPr/>
          <a:lstStyle/>
          <a:p>
            <a:pPr marL="0" indent="0">
              <a:buNone/>
            </a:pPr>
            <a:r>
              <a:rPr lang="en-US" dirty="0" smtClean="0"/>
              <a:t>C.</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20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12" y="1752600"/>
            <a:ext cx="8229600" cy="1143000"/>
          </a:xfrm>
        </p:spPr>
        <p:txBody>
          <a:bodyPr>
            <a:normAutofit fontScale="90000"/>
          </a:bodyPr>
          <a:lstStyle/>
          <a:p>
            <a:r>
              <a:rPr lang="en-US" dirty="0" smtClean="0"/>
              <a:t>These two countries started World War 1.</a:t>
            </a:r>
            <a:endParaRPr lang="en-US" dirty="0"/>
          </a:p>
        </p:txBody>
      </p:sp>
      <p:sp>
        <p:nvSpPr>
          <p:cNvPr id="3" name="Content Placeholder 2"/>
          <p:cNvSpPr>
            <a:spLocks noGrp="1"/>
          </p:cNvSpPr>
          <p:nvPr>
            <p:ph idx="1"/>
          </p:nvPr>
        </p:nvSpPr>
        <p:spPr>
          <a:xfrm>
            <a:off x="464593" y="2971800"/>
            <a:ext cx="8229600" cy="4389120"/>
          </a:xfrm>
        </p:spPr>
        <p:txBody>
          <a:bodyPr/>
          <a:lstStyle/>
          <a:p>
            <a:pPr marL="0" indent="0">
              <a:buNone/>
            </a:pPr>
            <a:r>
              <a:rPr lang="en-US" dirty="0" smtClean="0"/>
              <a:t>Serbia and Austria-Hungary</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14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normAutofit/>
          </a:bodyPr>
          <a:lstStyle/>
          <a:p>
            <a:pPr marL="0" indent="0"/>
            <a:r>
              <a:rPr lang="en-US" dirty="0" smtClean="0">
                <a:solidFill>
                  <a:srgbClr val="C00000"/>
                </a:solidFill>
              </a:rPr>
              <a:t>Daily Double:</a:t>
            </a:r>
            <a:endParaRPr lang="en-US" dirty="0">
              <a:solidFill>
                <a:srgbClr val="C00000"/>
              </a:solidFill>
            </a:endParaRPr>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33400" y="2590800"/>
            <a:ext cx="6629400" cy="2308324"/>
          </a:xfrm>
          <a:prstGeom prst="rect">
            <a:avLst/>
          </a:prstGeom>
          <a:noFill/>
        </p:spPr>
        <p:txBody>
          <a:bodyPr wrap="square" rtlCol="0">
            <a:spAutoFit/>
          </a:bodyPr>
          <a:lstStyle/>
          <a:p>
            <a:r>
              <a:rPr lang="en-US" sz="3600" dirty="0">
                <a:solidFill>
                  <a:srgbClr val="C00000"/>
                </a:solidFill>
              </a:rPr>
              <a:t>Which country attacked the British passenger ship known as the Lusitania, killing 120 Americans?</a:t>
            </a:r>
            <a:endParaRPr lang="en-US" sz="3600" dirty="0"/>
          </a:p>
        </p:txBody>
      </p:sp>
      <p:sp>
        <p:nvSpPr>
          <p:cNvPr id="8" name="TextBox 7"/>
          <p:cNvSpPr txBox="1"/>
          <p:nvPr/>
        </p:nvSpPr>
        <p:spPr>
          <a:xfrm>
            <a:off x="838200" y="5453390"/>
            <a:ext cx="3810000" cy="523220"/>
          </a:xfrm>
          <a:prstGeom prst="rect">
            <a:avLst/>
          </a:prstGeom>
          <a:noFill/>
        </p:spPr>
        <p:txBody>
          <a:bodyPr wrap="square" rtlCol="0">
            <a:spAutoFit/>
          </a:bodyPr>
          <a:lstStyle/>
          <a:p>
            <a:r>
              <a:rPr lang="en-US" sz="2800" dirty="0" smtClean="0"/>
              <a:t>Germany</a:t>
            </a:r>
            <a:endParaRPr lang="en-US" sz="2800" dirty="0"/>
          </a:p>
        </p:txBody>
      </p:sp>
    </p:spTree>
    <p:extLst>
      <p:ext uri="{BB962C8B-B14F-4D97-AF65-F5344CB8AC3E}">
        <p14:creationId xmlns:p14="http://schemas.microsoft.com/office/powerpoint/2010/main" val="65267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819400"/>
            <a:ext cx="8229600" cy="1143000"/>
          </a:xfrm>
        </p:spPr>
        <p:txBody>
          <a:bodyPr>
            <a:normAutofit fontScale="90000"/>
          </a:bodyPr>
          <a:lstStyle/>
          <a:p>
            <a:r>
              <a:rPr lang="en-US" dirty="0" smtClean="0"/>
              <a:t>The Zimmermann telegraph was sent to _______, to persuade them to fight on the side of the central powers.</a:t>
            </a:r>
            <a:endParaRPr lang="en-US" dirty="0"/>
          </a:p>
        </p:txBody>
      </p:sp>
      <p:sp>
        <p:nvSpPr>
          <p:cNvPr id="3" name="Content Placeholder 2"/>
          <p:cNvSpPr>
            <a:spLocks noGrp="1"/>
          </p:cNvSpPr>
          <p:nvPr>
            <p:ph idx="1"/>
          </p:nvPr>
        </p:nvSpPr>
        <p:spPr>
          <a:xfrm>
            <a:off x="381000" y="4267200"/>
            <a:ext cx="8229600" cy="4389120"/>
          </a:xfrm>
        </p:spPr>
        <p:txBody>
          <a:bodyPr/>
          <a:lstStyle/>
          <a:p>
            <a:pPr marL="0" indent="0">
              <a:buNone/>
            </a:pPr>
            <a:r>
              <a:rPr lang="en-US" dirty="0" smtClean="0"/>
              <a:t> </a:t>
            </a:r>
            <a:r>
              <a:rPr lang="en-US" dirty="0" smtClean="0">
                <a:solidFill>
                  <a:srgbClr val="C00000"/>
                </a:solidFill>
              </a:rPr>
              <a:t>Mexico</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899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1200"/>
            <a:ext cx="8229600" cy="1143000"/>
          </a:xfrm>
        </p:spPr>
        <p:txBody>
          <a:bodyPr>
            <a:normAutofit fontScale="90000"/>
          </a:bodyPr>
          <a:lstStyle/>
          <a:p>
            <a:r>
              <a:rPr lang="en-US" dirty="0" smtClean="0"/>
              <a:t>________ believed in isolationism, and did not want to get involved in the war at first. </a:t>
            </a:r>
            <a:endParaRPr lang="en-US" dirty="0"/>
          </a:p>
        </p:txBody>
      </p:sp>
      <p:sp>
        <p:nvSpPr>
          <p:cNvPr id="3" name="Content Placeholder 2"/>
          <p:cNvSpPr>
            <a:spLocks noGrp="1"/>
          </p:cNvSpPr>
          <p:nvPr>
            <p:ph idx="1"/>
          </p:nvPr>
        </p:nvSpPr>
        <p:spPr>
          <a:xfrm>
            <a:off x="381000" y="3604418"/>
            <a:ext cx="8229600" cy="4221163"/>
          </a:xfrm>
        </p:spPr>
        <p:txBody>
          <a:bodyPr/>
          <a:lstStyle/>
          <a:p>
            <a:pPr marL="0" indent="0">
              <a:buNone/>
            </a:pPr>
            <a:r>
              <a:rPr lang="en-US" dirty="0" smtClean="0"/>
              <a:t>The United States of America</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8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57400"/>
            <a:ext cx="8229600" cy="1143000"/>
          </a:xfrm>
        </p:spPr>
        <p:txBody>
          <a:bodyPr>
            <a:normAutofit fontScale="90000"/>
          </a:bodyPr>
          <a:lstStyle/>
          <a:p>
            <a:r>
              <a:rPr lang="en-US" dirty="0" smtClean="0"/>
              <a:t>Majority of the </a:t>
            </a:r>
            <a:r>
              <a:rPr lang="en-US" dirty="0"/>
              <a:t>f</a:t>
            </a:r>
            <a:r>
              <a:rPr lang="en-US" dirty="0" smtClean="0"/>
              <a:t>ighting during World War 1 took place in these countries?</a:t>
            </a:r>
            <a:endParaRPr lang="en-US" dirty="0"/>
          </a:p>
        </p:txBody>
      </p:sp>
      <p:sp>
        <p:nvSpPr>
          <p:cNvPr id="3" name="Content Placeholder 2"/>
          <p:cNvSpPr>
            <a:spLocks noGrp="1"/>
          </p:cNvSpPr>
          <p:nvPr>
            <p:ph idx="1"/>
          </p:nvPr>
        </p:nvSpPr>
        <p:spPr>
          <a:xfrm>
            <a:off x="518046" y="3276600"/>
            <a:ext cx="8229600" cy="4389120"/>
          </a:xfrm>
        </p:spPr>
        <p:txBody>
          <a:bodyPr/>
          <a:lstStyle/>
          <a:p>
            <a:pPr marL="0" indent="0">
              <a:buNone/>
            </a:pPr>
            <a:endParaRPr lang="en-US" dirty="0" smtClean="0"/>
          </a:p>
          <a:p>
            <a:pPr marL="0" indent="0">
              <a:buNone/>
            </a:pPr>
            <a:r>
              <a:rPr lang="en-US" dirty="0" smtClean="0"/>
              <a:t>France and Belgium</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87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025" y="2514600"/>
            <a:ext cx="8229600" cy="1143000"/>
          </a:xfrm>
        </p:spPr>
        <p:txBody>
          <a:bodyPr>
            <a:normAutofit fontScale="90000"/>
          </a:bodyPr>
          <a:lstStyle/>
          <a:p>
            <a:r>
              <a:rPr lang="en-US" dirty="0" smtClean="0"/>
              <a:t>Who was assassinated on June 28, 1914, causing tensions between Serbia and Austria-Hungary?</a:t>
            </a:r>
            <a:endParaRPr lang="en-US" dirty="0"/>
          </a:p>
        </p:txBody>
      </p:sp>
      <p:sp>
        <p:nvSpPr>
          <p:cNvPr id="3" name="Content Placeholder 2"/>
          <p:cNvSpPr>
            <a:spLocks noGrp="1"/>
          </p:cNvSpPr>
          <p:nvPr>
            <p:ph idx="1"/>
          </p:nvPr>
        </p:nvSpPr>
        <p:spPr>
          <a:xfrm>
            <a:off x="304800" y="4404518"/>
            <a:ext cx="8229600" cy="2620963"/>
          </a:xfrm>
        </p:spPr>
        <p:txBody>
          <a:bodyPr/>
          <a:lstStyle/>
          <a:p>
            <a:pPr marL="0" indent="0">
              <a:buNone/>
            </a:pPr>
            <a:r>
              <a:rPr lang="en-US" dirty="0"/>
              <a:t>Franz Ferdinand </a:t>
            </a:r>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277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795" y="2590800"/>
            <a:ext cx="8229600" cy="1143000"/>
          </a:xfrm>
        </p:spPr>
        <p:txBody>
          <a:bodyPr>
            <a:normAutofit fontScale="90000"/>
          </a:bodyPr>
          <a:lstStyle/>
          <a:p>
            <a:r>
              <a:rPr lang="en-US" dirty="0" smtClean="0"/>
              <a:t>What two events caused the United </a:t>
            </a:r>
            <a:r>
              <a:rPr lang="en-US" dirty="0"/>
              <a:t>S</a:t>
            </a:r>
            <a:r>
              <a:rPr lang="en-US" dirty="0" smtClean="0"/>
              <a:t>tates to enter World War 1?</a:t>
            </a:r>
            <a:endParaRPr lang="en-US" dirty="0"/>
          </a:p>
        </p:txBody>
      </p:sp>
      <p:sp>
        <p:nvSpPr>
          <p:cNvPr id="3" name="Content Placeholder 2"/>
          <p:cNvSpPr>
            <a:spLocks noGrp="1"/>
          </p:cNvSpPr>
          <p:nvPr>
            <p:ph idx="1"/>
          </p:nvPr>
        </p:nvSpPr>
        <p:spPr>
          <a:xfrm>
            <a:off x="685800" y="4191000"/>
            <a:ext cx="8229600" cy="4389120"/>
          </a:xfrm>
        </p:spPr>
        <p:txBody>
          <a:bodyPr/>
          <a:lstStyle/>
          <a:p>
            <a:pPr marL="514350" indent="-514350">
              <a:buAutoNum type="arabicPeriod"/>
            </a:pPr>
            <a:r>
              <a:rPr lang="en-US" dirty="0"/>
              <a:t>s</a:t>
            </a:r>
            <a:r>
              <a:rPr lang="en-US" dirty="0" smtClean="0"/>
              <a:t>inking of the Lusitania/Germany breaking their promise</a:t>
            </a:r>
          </a:p>
          <a:p>
            <a:pPr marL="514350" indent="-514350">
              <a:buAutoNum type="arabicPeriod"/>
            </a:pPr>
            <a:r>
              <a:rPr lang="en-US" dirty="0"/>
              <a:t>i</a:t>
            </a:r>
            <a:r>
              <a:rPr lang="en-US" dirty="0" smtClean="0"/>
              <a:t>ntercepting the Zimmerman telegraph to Mexico</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63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752600"/>
            <a:ext cx="8229600" cy="1143000"/>
          </a:xfrm>
        </p:spPr>
        <p:txBody>
          <a:bodyPr>
            <a:normAutofit fontScale="90000"/>
          </a:bodyPr>
          <a:lstStyle/>
          <a:p>
            <a:r>
              <a:rPr lang="en-US" dirty="0" smtClean="0"/>
              <a:t/>
            </a:r>
            <a:br>
              <a:rPr lang="en-US" dirty="0" smtClean="0"/>
            </a:br>
            <a:r>
              <a:rPr lang="en-US" dirty="0" smtClean="0"/>
              <a:t>When did World War 1 take place?</a:t>
            </a:r>
            <a:endParaRPr lang="en-US" dirty="0"/>
          </a:p>
        </p:txBody>
      </p:sp>
      <p:sp>
        <p:nvSpPr>
          <p:cNvPr id="3" name="Content Placeholder 2"/>
          <p:cNvSpPr>
            <a:spLocks noGrp="1"/>
          </p:cNvSpPr>
          <p:nvPr>
            <p:ph idx="1"/>
          </p:nvPr>
        </p:nvSpPr>
        <p:spPr>
          <a:xfrm>
            <a:off x="609600" y="3520440"/>
            <a:ext cx="8229600" cy="4389120"/>
          </a:xfrm>
        </p:spPr>
        <p:txBody>
          <a:bodyPr/>
          <a:lstStyle/>
          <a:p>
            <a:pPr marL="0" indent="0">
              <a:buNone/>
            </a:pPr>
            <a:r>
              <a:rPr lang="en-US" dirty="0" smtClean="0"/>
              <a:t>1914-1918</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589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effectLst/>
              </a:rPr>
              <a:t>Define nationalism. </a:t>
            </a:r>
            <a:r>
              <a:rPr lang="en-US" dirty="0" smtClean="0"/>
              <a:t/>
            </a:r>
            <a:br>
              <a:rPr lang="en-US" dirty="0" smtClean="0"/>
            </a:br>
            <a:endParaRPr lang="en-US" dirty="0"/>
          </a:p>
        </p:txBody>
      </p:sp>
      <p:sp>
        <p:nvSpPr>
          <p:cNvPr id="4" name="TextBox 3"/>
          <p:cNvSpPr txBox="1"/>
          <p:nvPr/>
        </p:nvSpPr>
        <p:spPr>
          <a:xfrm>
            <a:off x="1981200" y="4267200"/>
            <a:ext cx="4648200" cy="1446550"/>
          </a:xfrm>
          <a:prstGeom prst="rect">
            <a:avLst/>
          </a:prstGeom>
          <a:noFill/>
        </p:spPr>
        <p:txBody>
          <a:bodyPr wrap="square" rtlCol="0">
            <a:spAutoFit/>
          </a:bodyPr>
          <a:lstStyle/>
          <a:p>
            <a:r>
              <a:rPr lang="en-US" sz="4400" dirty="0" smtClean="0"/>
              <a:t>Love or pride for your country.</a:t>
            </a:r>
            <a:endParaRPr lang="en-US" sz="4400" dirty="0"/>
          </a:p>
        </p:txBody>
      </p:sp>
      <p:pic>
        <p:nvPicPr>
          <p:cNvPr id="1026"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443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905000"/>
            <a:ext cx="8229600" cy="1143000"/>
          </a:xfrm>
        </p:spPr>
        <p:txBody>
          <a:bodyPr>
            <a:normAutofit fontScale="90000"/>
          </a:bodyPr>
          <a:lstStyle/>
          <a:p>
            <a:r>
              <a:rPr lang="en-US" dirty="0" smtClean="0"/>
              <a:t/>
            </a:r>
            <a:br>
              <a:rPr lang="en-US" dirty="0" smtClean="0"/>
            </a:br>
            <a:r>
              <a:rPr lang="en-US" dirty="0" smtClean="0"/>
              <a:t>This is </a:t>
            </a:r>
            <a:r>
              <a:rPr lang="en-US" u="sng" dirty="0" smtClean="0"/>
              <a:t>where</a:t>
            </a:r>
            <a:r>
              <a:rPr lang="en-US" dirty="0" smtClean="0"/>
              <a:t> no soldier wanted to be, between opposing trenches. </a:t>
            </a:r>
            <a:endParaRPr lang="en-US" dirty="0"/>
          </a:p>
        </p:txBody>
      </p:sp>
      <p:sp>
        <p:nvSpPr>
          <p:cNvPr id="3" name="Content Placeholder 2"/>
          <p:cNvSpPr>
            <a:spLocks noGrp="1"/>
          </p:cNvSpPr>
          <p:nvPr>
            <p:ph idx="1"/>
          </p:nvPr>
        </p:nvSpPr>
        <p:spPr>
          <a:xfrm>
            <a:off x="381000" y="4572000"/>
            <a:ext cx="8229600" cy="1477963"/>
          </a:xfrm>
        </p:spPr>
        <p:txBody>
          <a:bodyPr/>
          <a:lstStyle/>
          <a:p>
            <a:pPr marL="0" indent="0">
              <a:buNone/>
            </a:pPr>
            <a:r>
              <a:rPr lang="en-US" dirty="0" smtClean="0"/>
              <a:t>No Man’s </a:t>
            </a:r>
            <a:r>
              <a:rPr lang="en-US" dirty="0"/>
              <a:t>L</a:t>
            </a:r>
            <a:r>
              <a:rPr lang="en-US" dirty="0" smtClean="0"/>
              <a:t>and</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453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8229600" cy="1143000"/>
          </a:xfrm>
        </p:spPr>
        <p:txBody>
          <a:bodyPr>
            <a:normAutofit fontScale="90000"/>
          </a:bodyPr>
          <a:lstStyle/>
          <a:p>
            <a:pPr lvl="0"/>
            <a:r>
              <a:rPr lang="en-US" dirty="0" smtClean="0"/>
              <a:t/>
            </a:r>
            <a:br>
              <a:rPr lang="en-US" dirty="0" smtClean="0"/>
            </a:br>
            <a:r>
              <a:rPr lang="en-US" dirty="0" smtClean="0"/>
              <a:t>Why did Russia get involved in World War 1? </a:t>
            </a:r>
            <a:endParaRPr lang="en-US" dirty="0"/>
          </a:p>
        </p:txBody>
      </p:sp>
      <p:sp>
        <p:nvSpPr>
          <p:cNvPr id="3" name="Content Placeholder 2"/>
          <p:cNvSpPr>
            <a:spLocks noGrp="1"/>
          </p:cNvSpPr>
          <p:nvPr>
            <p:ph idx="1"/>
          </p:nvPr>
        </p:nvSpPr>
        <p:spPr>
          <a:xfrm>
            <a:off x="228600" y="3718718"/>
            <a:ext cx="8229600" cy="3992563"/>
          </a:xfrm>
        </p:spPr>
        <p:txBody>
          <a:bodyPr/>
          <a:lstStyle/>
          <a:p>
            <a:pPr marL="0" indent="0">
              <a:buNone/>
            </a:pPr>
            <a:r>
              <a:rPr lang="en-US" dirty="0" smtClean="0"/>
              <a:t>They had an alliance with Serbia.</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58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371600"/>
            <a:ext cx="8229600" cy="1143000"/>
          </a:xfrm>
        </p:spPr>
        <p:txBody>
          <a:bodyPr>
            <a:normAutofit fontScale="90000"/>
          </a:bodyPr>
          <a:lstStyle/>
          <a:p>
            <a:r>
              <a:rPr lang="en-US" dirty="0" smtClean="0">
                <a:solidFill>
                  <a:srgbClr val="FF0000"/>
                </a:solidFill>
              </a:rPr>
              <a:t>Daily double: </a:t>
            </a:r>
            <a:br>
              <a:rPr lang="en-US" dirty="0" smtClean="0">
                <a:solidFill>
                  <a:srgbClr val="FF0000"/>
                </a:solidFill>
              </a:rPr>
            </a:br>
            <a:endParaRPr lang="en-US" dirty="0">
              <a:solidFill>
                <a:srgbClr val="FF0000"/>
              </a:solidFill>
            </a:endParaRPr>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33400" y="2362200"/>
            <a:ext cx="6934200" cy="1323439"/>
          </a:xfrm>
          <a:prstGeom prst="rect">
            <a:avLst/>
          </a:prstGeom>
          <a:noFill/>
        </p:spPr>
        <p:txBody>
          <a:bodyPr wrap="square" rtlCol="0">
            <a:spAutoFit/>
          </a:bodyPr>
          <a:lstStyle/>
          <a:p>
            <a:r>
              <a:rPr lang="en-US" sz="4000" dirty="0">
                <a:solidFill>
                  <a:srgbClr val="FF0000"/>
                </a:solidFill>
              </a:rPr>
              <a:t>This </a:t>
            </a:r>
            <a:r>
              <a:rPr lang="en-US" sz="4000" dirty="0" smtClean="0">
                <a:solidFill>
                  <a:srgbClr val="FF0000"/>
                </a:solidFill>
              </a:rPr>
              <a:t>new weapon fired more </a:t>
            </a:r>
            <a:r>
              <a:rPr lang="en-US" sz="4000" dirty="0">
                <a:solidFill>
                  <a:srgbClr val="FF0000"/>
                </a:solidFill>
              </a:rPr>
              <a:t>bullets in a faster time</a:t>
            </a:r>
            <a:r>
              <a:rPr lang="en-US" dirty="0">
                <a:solidFill>
                  <a:srgbClr val="FF0000"/>
                </a:solidFill>
              </a:rPr>
              <a:t>. </a:t>
            </a:r>
            <a:endParaRPr lang="en-US" dirty="0"/>
          </a:p>
        </p:txBody>
      </p:sp>
      <p:sp>
        <p:nvSpPr>
          <p:cNvPr id="7" name="TextBox 6"/>
          <p:cNvSpPr txBox="1"/>
          <p:nvPr/>
        </p:nvSpPr>
        <p:spPr>
          <a:xfrm>
            <a:off x="838200" y="5078064"/>
            <a:ext cx="3314700" cy="800219"/>
          </a:xfrm>
          <a:prstGeom prst="rect">
            <a:avLst/>
          </a:prstGeom>
          <a:noFill/>
        </p:spPr>
        <p:txBody>
          <a:bodyPr wrap="square" rtlCol="0">
            <a:spAutoFit/>
          </a:bodyPr>
          <a:lstStyle/>
          <a:p>
            <a:r>
              <a:rPr lang="en-US" sz="2800" b="1" dirty="0"/>
              <a:t>m</a:t>
            </a:r>
            <a:r>
              <a:rPr lang="en-US" sz="2800" b="1" dirty="0" smtClean="0"/>
              <a:t>achine gun</a:t>
            </a:r>
            <a:endParaRPr lang="en-US" sz="2800" dirty="0"/>
          </a:p>
          <a:p>
            <a:endParaRPr lang="en-US" dirty="0"/>
          </a:p>
        </p:txBody>
      </p:sp>
    </p:spTree>
    <p:extLst>
      <p:ext uri="{BB962C8B-B14F-4D97-AF65-F5344CB8AC3E}">
        <p14:creationId xmlns:p14="http://schemas.microsoft.com/office/powerpoint/2010/main" val="3893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67000"/>
            <a:ext cx="8229600" cy="1143000"/>
          </a:xfrm>
        </p:spPr>
        <p:txBody>
          <a:bodyPr>
            <a:normAutofit fontScale="90000"/>
          </a:bodyPr>
          <a:lstStyle/>
          <a:p>
            <a:r>
              <a:rPr lang="en-US" dirty="0" smtClean="0"/>
              <a:t>______ were explosives that could be thrown at enemies. </a:t>
            </a:r>
            <a:endParaRPr lang="en-US" dirty="0"/>
          </a:p>
        </p:txBody>
      </p:sp>
      <p:sp>
        <p:nvSpPr>
          <p:cNvPr id="3" name="Content Placeholder 2"/>
          <p:cNvSpPr>
            <a:spLocks noGrp="1"/>
          </p:cNvSpPr>
          <p:nvPr>
            <p:ph idx="1"/>
          </p:nvPr>
        </p:nvSpPr>
        <p:spPr>
          <a:xfrm>
            <a:off x="470279" y="4800600"/>
            <a:ext cx="8229600" cy="4389120"/>
          </a:xfrm>
        </p:spPr>
        <p:txBody>
          <a:bodyPr/>
          <a:lstStyle/>
          <a:p>
            <a:pPr marL="0" indent="0">
              <a:buNone/>
            </a:pPr>
            <a:r>
              <a:rPr lang="en-US" dirty="0" smtClean="0"/>
              <a:t>Hand grenades</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91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0"/>
            <a:ext cx="8229600" cy="1143000"/>
          </a:xfrm>
        </p:spPr>
        <p:txBody>
          <a:bodyPr>
            <a:normAutofit fontScale="90000"/>
          </a:bodyPr>
          <a:lstStyle/>
          <a:p>
            <a:r>
              <a:rPr lang="en-US" dirty="0" smtClean="0"/>
              <a:t>_____ were chemical weapons used to kill and blind many soldiers.  </a:t>
            </a:r>
            <a:endParaRPr lang="en-US" dirty="0"/>
          </a:p>
        </p:txBody>
      </p:sp>
      <p:sp>
        <p:nvSpPr>
          <p:cNvPr id="3" name="Content Placeholder 2"/>
          <p:cNvSpPr>
            <a:spLocks noGrp="1"/>
          </p:cNvSpPr>
          <p:nvPr>
            <p:ph idx="1"/>
          </p:nvPr>
        </p:nvSpPr>
        <p:spPr>
          <a:xfrm>
            <a:off x="304800" y="4038600"/>
            <a:ext cx="8229600" cy="4525963"/>
          </a:xfrm>
        </p:spPr>
        <p:txBody>
          <a:bodyPr/>
          <a:lstStyle/>
          <a:p>
            <a:pPr marL="0" indent="0">
              <a:buNone/>
            </a:pPr>
            <a:r>
              <a:rPr lang="en-US" dirty="0" smtClean="0"/>
              <a:t>Poisonous gasses</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57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3840162"/>
          </a:xfrm>
        </p:spPr>
        <p:txBody>
          <a:bodyPr>
            <a:normAutofit/>
          </a:bodyPr>
          <a:lstStyle/>
          <a:p>
            <a:r>
              <a:rPr lang="en-US" u="sng" dirty="0" smtClean="0"/>
              <a:t>True or False:</a:t>
            </a:r>
            <a:br>
              <a:rPr lang="en-US" u="sng" dirty="0" smtClean="0"/>
            </a:br>
            <a:r>
              <a:rPr lang="en-US" dirty="0" smtClean="0"/>
              <a:t/>
            </a:r>
            <a:br>
              <a:rPr lang="en-US" dirty="0" smtClean="0"/>
            </a:br>
            <a:r>
              <a:rPr lang="en-US" dirty="0" smtClean="0"/>
              <a:t>Atomic bombs were used during World War 1.</a:t>
            </a:r>
            <a:endParaRPr lang="en-US" dirty="0"/>
          </a:p>
        </p:txBody>
      </p:sp>
      <p:sp>
        <p:nvSpPr>
          <p:cNvPr id="3" name="Content Placeholder 2"/>
          <p:cNvSpPr>
            <a:spLocks noGrp="1"/>
          </p:cNvSpPr>
          <p:nvPr>
            <p:ph idx="1"/>
          </p:nvPr>
        </p:nvSpPr>
        <p:spPr>
          <a:xfrm>
            <a:off x="495300" y="4724400"/>
            <a:ext cx="8229600" cy="1706563"/>
          </a:xfrm>
        </p:spPr>
        <p:txBody>
          <a:bodyPr/>
          <a:lstStyle/>
          <a:p>
            <a:pPr marL="0" indent="0">
              <a:buNone/>
            </a:pPr>
            <a:r>
              <a:rPr lang="en-US" dirty="0" smtClean="0"/>
              <a:t>False</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09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362200"/>
            <a:ext cx="8229600" cy="944562"/>
          </a:xfrm>
        </p:spPr>
        <p:txBody>
          <a:bodyPr>
            <a:normAutofit fontScale="90000"/>
          </a:bodyPr>
          <a:lstStyle/>
          <a:p>
            <a:r>
              <a:rPr lang="en-US" dirty="0" smtClean="0"/>
              <a:t>Although many of these were unreliable, these vehicles were used to shoot missiles. </a:t>
            </a:r>
            <a:endParaRPr lang="en-US" dirty="0"/>
          </a:p>
        </p:txBody>
      </p:sp>
      <p:sp>
        <p:nvSpPr>
          <p:cNvPr id="3" name="Content Placeholder 2"/>
          <p:cNvSpPr>
            <a:spLocks noGrp="1"/>
          </p:cNvSpPr>
          <p:nvPr>
            <p:ph idx="1"/>
          </p:nvPr>
        </p:nvSpPr>
        <p:spPr>
          <a:xfrm>
            <a:off x="609600" y="3581400"/>
            <a:ext cx="8229600" cy="2895600"/>
          </a:xfrm>
        </p:spPr>
        <p:txBody>
          <a:bodyPr/>
          <a:lstStyle/>
          <a:p>
            <a:pPr marL="0" indent="0">
              <a:buNone/>
            </a:pPr>
            <a:r>
              <a:rPr lang="en-US" dirty="0"/>
              <a:t>t</a:t>
            </a:r>
            <a:r>
              <a:rPr lang="en-US" dirty="0" smtClean="0"/>
              <a:t>anks</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1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897" y="990600"/>
            <a:ext cx="8229600" cy="1143000"/>
          </a:xfrm>
        </p:spPr>
        <p:txBody>
          <a:bodyPr>
            <a:normAutofit fontScale="90000"/>
          </a:bodyPr>
          <a:lstStyle/>
          <a:p>
            <a:r>
              <a:rPr lang="en-US" dirty="0" smtClean="0"/>
              <a:t>These were known as German submarines. </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457200" y="3124200"/>
            <a:ext cx="8229600" cy="3200400"/>
          </a:xfrm>
        </p:spPr>
        <p:txBody>
          <a:bodyPr/>
          <a:lstStyle/>
          <a:p>
            <a:pPr marL="0" indent="0">
              <a:buNone/>
            </a:pPr>
            <a:r>
              <a:rPr lang="en-US" dirty="0" smtClean="0"/>
              <a:t>U-boats</a:t>
            </a:r>
            <a:endParaRPr lang="en-US" dirty="0"/>
          </a:p>
        </p:txBody>
      </p:sp>
    </p:spTree>
    <p:extLst>
      <p:ext uri="{BB962C8B-B14F-4D97-AF65-F5344CB8AC3E}">
        <p14:creationId xmlns:p14="http://schemas.microsoft.com/office/powerpoint/2010/main" val="370055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642" y="1828800"/>
            <a:ext cx="8229600" cy="1143000"/>
          </a:xfrm>
        </p:spPr>
        <p:txBody>
          <a:bodyPr>
            <a:normAutofit fontScale="90000"/>
          </a:bodyPr>
          <a:lstStyle/>
          <a:p>
            <a:r>
              <a:rPr lang="en-US" dirty="0" smtClean="0"/>
              <a:t>____ was caused by prolonged exposure to damp, muddy and unsanitary conditions?</a:t>
            </a:r>
            <a:endParaRPr lang="en-US" dirty="0"/>
          </a:p>
        </p:txBody>
      </p:sp>
      <p:sp>
        <p:nvSpPr>
          <p:cNvPr id="3" name="Content Placeholder 2"/>
          <p:cNvSpPr>
            <a:spLocks noGrp="1"/>
          </p:cNvSpPr>
          <p:nvPr>
            <p:ph idx="1"/>
          </p:nvPr>
        </p:nvSpPr>
        <p:spPr>
          <a:xfrm>
            <a:off x="304800" y="3124199"/>
            <a:ext cx="8229600" cy="3039823"/>
          </a:xfrm>
        </p:spPr>
        <p:txBody>
          <a:bodyPr/>
          <a:lstStyle/>
          <a:p>
            <a:pPr marL="0" indent="0">
              <a:buNone/>
            </a:pPr>
            <a:r>
              <a:rPr lang="en-US" dirty="0" smtClean="0"/>
              <a:t>Trench foot</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38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514600"/>
            <a:ext cx="8229600" cy="1143000"/>
          </a:xfrm>
        </p:spPr>
        <p:txBody>
          <a:bodyPr>
            <a:normAutofit fontScale="90000"/>
          </a:bodyPr>
          <a:lstStyle/>
          <a:p>
            <a:r>
              <a:rPr lang="en-US" dirty="0" smtClean="0"/>
              <a:t>____ were a big problem for soldiers in the trenches, because they ate their food and carried diseases. </a:t>
            </a:r>
            <a:endParaRPr lang="en-US" dirty="0"/>
          </a:p>
        </p:txBody>
      </p:sp>
      <p:sp>
        <p:nvSpPr>
          <p:cNvPr id="3" name="Content Placeholder 2"/>
          <p:cNvSpPr>
            <a:spLocks noGrp="1"/>
          </p:cNvSpPr>
          <p:nvPr>
            <p:ph idx="1"/>
          </p:nvPr>
        </p:nvSpPr>
        <p:spPr>
          <a:xfrm>
            <a:off x="304800" y="3810000"/>
            <a:ext cx="8229600" cy="4389120"/>
          </a:xfrm>
        </p:spPr>
        <p:txBody>
          <a:bodyPr/>
          <a:lstStyle/>
          <a:p>
            <a:pPr marL="0" indent="0">
              <a:buNone/>
            </a:pPr>
            <a:r>
              <a:rPr lang="en-US" dirty="0" smtClean="0"/>
              <a:t>Rats</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53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747" y="3124200"/>
            <a:ext cx="8229600" cy="1143000"/>
          </a:xfrm>
        </p:spPr>
        <p:txBody>
          <a:bodyPr>
            <a:normAutofit fontScale="90000"/>
          </a:bodyPr>
          <a:lstStyle/>
          <a:p>
            <a:r>
              <a:rPr lang="en-US" u="sng" dirty="0" smtClean="0"/>
              <a:t>True or false:</a:t>
            </a:r>
            <a:br>
              <a:rPr lang="en-US" u="sng" dirty="0" smtClean="0"/>
            </a:br>
            <a:r>
              <a:rPr lang="en-US" dirty="0" smtClean="0"/>
              <a:t>Militarism is when a country builds up a strong army in order to gain power and achieve goals.</a:t>
            </a:r>
            <a:br>
              <a:rPr lang="en-US" dirty="0" smtClean="0"/>
            </a:br>
            <a:endParaRPr lang="en-US" dirty="0"/>
          </a:p>
        </p:txBody>
      </p:sp>
      <p:sp>
        <p:nvSpPr>
          <p:cNvPr id="4" name="TextBox 3"/>
          <p:cNvSpPr txBox="1"/>
          <p:nvPr/>
        </p:nvSpPr>
        <p:spPr>
          <a:xfrm>
            <a:off x="1066800" y="4572000"/>
            <a:ext cx="5029200" cy="523220"/>
          </a:xfrm>
          <a:prstGeom prst="rect">
            <a:avLst/>
          </a:prstGeom>
          <a:noFill/>
        </p:spPr>
        <p:txBody>
          <a:bodyPr wrap="square" rtlCol="0">
            <a:spAutoFit/>
          </a:bodyPr>
          <a:lstStyle/>
          <a:p>
            <a:r>
              <a:rPr lang="en-US" sz="2800" dirty="0" smtClean="0">
                <a:solidFill>
                  <a:srgbClr val="C00000"/>
                </a:solidFill>
              </a:rPr>
              <a:t>True</a:t>
            </a:r>
            <a:endParaRPr lang="en-US" sz="2800" dirty="0">
              <a:solidFill>
                <a:srgbClr val="C00000"/>
              </a:solidFill>
            </a:endParaRPr>
          </a:p>
        </p:txBody>
      </p:sp>
      <p:pic>
        <p:nvPicPr>
          <p:cNvPr id="5"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74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8229600" cy="2087562"/>
          </a:xfrm>
        </p:spPr>
        <p:txBody>
          <a:bodyPr>
            <a:normAutofit fontScale="90000"/>
          </a:bodyPr>
          <a:lstStyle/>
          <a:p>
            <a:pPr algn="l"/>
            <a:r>
              <a:rPr lang="en-US" dirty="0" smtClean="0"/>
              <a:t>Trenches were built in a ______ pattern to avoid being destroyed easily. </a:t>
            </a:r>
            <a:endParaRPr lang="en-US" dirty="0"/>
          </a:p>
        </p:txBody>
      </p:sp>
      <p:sp>
        <p:nvSpPr>
          <p:cNvPr id="3" name="Content Placeholder 2"/>
          <p:cNvSpPr>
            <a:spLocks noGrp="1"/>
          </p:cNvSpPr>
          <p:nvPr>
            <p:ph idx="1"/>
          </p:nvPr>
        </p:nvSpPr>
        <p:spPr>
          <a:xfrm>
            <a:off x="381000" y="4572000"/>
            <a:ext cx="8229600" cy="3687763"/>
          </a:xfrm>
        </p:spPr>
        <p:txBody>
          <a:bodyPr/>
          <a:lstStyle/>
          <a:p>
            <a:pPr marL="0" indent="0">
              <a:buNone/>
            </a:pPr>
            <a:r>
              <a:rPr lang="en-US" dirty="0"/>
              <a:t>z</a:t>
            </a:r>
            <a:r>
              <a:rPr lang="en-US" dirty="0" smtClean="0"/>
              <a:t>ig-</a:t>
            </a:r>
            <a:r>
              <a:rPr lang="en-US" dirty="0" err="1" smtClean="0"/>
              <a:t>zag</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90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838200"/>
            <a:ext cx="8229600" cy="3154362"/>
          </a:xfrm>
        </p:spPr>
        <p:txBody>
          <a:bodyPr>
            <a:normAutofit/>
          </a:bodyPr>
          <a:lstStyle/>
          <a:p>
            <a:pPr algn="l"/>
            <a:r>
              <a:rPr lang="en-US" dirty="0" smtClean="0"/>
              <a:t>These were used to protect soldiers in the trenches from shrapnel, or fragments from explosives.  </a:t>
            </a:r>
            <a:endParaRPr lang="en-US" dirty="0"/>
          </a:p>
        </p:txBody>
      </p:sp>
      <p:sp>
        <p:nvSpPr>
          <p:cNvPr id="3" name="Content Placeholder 2"/>
          <p:cNvSpPr>
            <a:spLocks noGrp="1"/>
          </p:cNvSpPr>
          <p:nvPr>
            <p:ph idx="1"/>
          </p:nvPr>
        </p:nvSpPr>
        <p:spPr>
          <a:xfrm>
            <a:off x="609600" y="4038600"/>
            <a:ext cx="8229600" cy="1371600"/>
          </a:xfrm>
        </p:spPr>
        <p:txBody>
          <a:bodyPr>
            <a:normAutofit/>
          </a:bodyPr>
          <a:lstStyle/>
          <a:p>
            <a:pPr marL="0" indent="0">
              <a:buNone/>
            </a:pPr>
            <a:r>
              <a:rPr lang="en-US" dirty="0"/>
              <a:t>s</a:t>
            </a:r>
            <a:r>
              <a:rPr lang="en-US" dirty="0" smtClean="0"/>
              <a:t>andbags</a:t>
            </a:r>
          </a:p>
          <a:p>
            <a:pPr marL="0" indent="0">
              <a:buNone/>
            </a:pP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42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u="sng" dirty="0" smtClean="0"/>
              <a:t>The Final Question:</a:t>
            </a:r>
            <a:r>
              <a:rPr lang="en-US" dirty="0" smtClean="0"/>
              <a:t/>
            </a:r>
            <a:br>
              <a:rPr lang="en-US" dirty="0" smtClean="0"/>
            </a:br>
            <a:endParaRPr lang="en-US" dirty="0"/>
          </a:p>
        </p:txBody>
      </p:sp>
      <p:sp>
        <p:nvSpPr>
          <p:cNvPr id="3" name="Content Placeholder 2"/>
          <p:cNvSpPr>
            <a:spLocks noGrp="1"/>
          </p:cNvSpPr>
          <p:nvPr>
            <p:ph idx="1"/>
          </p:nvPr>
        </p:nvSpPr>
        <p:spPr>
          <a:xfrm>
            <a:off x="457200" y="1935480"/>
            <a:ext cx="8229600" cy="1798320"/>
          </a:xfrm>
        </p:spPr>
        <p:txBody>
          <a:bodyPr>
            <a:normAutofit lnSpcReduction="10000"/>
          </a:bodyPr>
          <a:lstStyle/>
          <a:p>
            <a:pPr marL="0" indent="0">
              <a:buNone/>
            </a:pPr>
            <a:r>
              <a:rPr lang="en-US" dirty="0" smtClean="0"/>
              <a:t>Name three countries on the central power side and three countries on the allied powers side. </a:t>
            </a:r>
          </a:p>
          <a:p>
            <a:pPr marL="0" indent="0">
              <a:buNone/>
            </a:pPr>
            <a:endParaRPr lang="en-US" dirty="0"/>
          </a:p>
          <a:p>
            <a:pPr marL="0" indent="0">
              <a:buNone/>
            </a:pPr>
            <a:r>
              <a:rPr lang="en-US" dirty="0" smtClean="0"/>
              <a:t>(6 total) </a:t>
            </a:r>
            <a:endParaRPr lang="en-US" dirty="0"/>
          </a:p>
          <a:p>
            <a:pPr marL="0" indent="0">
              <a:buNone/>
            </a:pPr>
            <a:endParaRPr lang="en-US" dirty="0" smtClean="0"/>
          </a:p>
          <a:p>
            <a:pPr marL="0" indent="0">
              <a:buNone/>
            </a:pPr>
            <a:endParaRPr lang="en-US" dirty="0"/>
          </a:p>
          <a:p>
            <a:pPr marL="0" indent="0">
              <a:buNone/>
            </a:pPr>
            <a:endParaRPr lang="en-US" dirty="0" smtClean="0"/>
          </a:p>
        </p:txBody>
      </p:sp>
      <p:sp>
        <p:nvSpPr>
          <p:cNvPr id="4" name="TextBox 3"/>
          <p:cNvSpPr txBox="1"/>
          <p:nvPr/>
        </p:nvSpPr>
        <p:spPr>
          <a:xfrm>
            <a:off x="533400" y="3886200"/>
            <a:ext cx="7467600" cy="1477328"/>
          </a:xfrm>
          <a:prstGeom prst="rect">
            <a:avLst/>
          </a:prstGeom>
          <a:noFill/>
        </p:spPr>
        <p:txBody>
          <a:bodyPr wrap="square" rtlCol="0">
            <a:spAutoFit/>
          </a:bodyPr>
          <a:lstStyle/>
          <a:p>
            <a:r>
              <a:rPr lang="en-US" dirty="0" smtClean="0"/>
              <a:t>Allied powers- </a:t>
            </a:r>
            <a:r>
              <a:rPr lang="en-US" b="1" dirty="0" smtClean="0"/>
              <a:t>Serbia, Russia, The United States, France</a:t>
            </a:r>
            <a:r>
              <a:rPr lang="en-US" dirty="0" smtClean="0"/>
              <a:t>, Great </a:t>
            </a:r>
            <a:r>
              <a:rPr lang="en-US" dirty="0" err="1" smtClean="0"/>
              <a:t>Britian</a:t>
            </a:r>
            <a:r>
              <a:rPr lang="en-US" dirty="0" smtClean="0"/>
              <a:t>, Montenegro, Italy, Romania</a:t>
            </a:r>
          </a:p>
          <a:p>
            <a:endParaRPr lang="en-US" dirty="0"/>
          </a:p>
          <a:p>
            <a:r>
              <a:rPr lang="en-US" dirty="0" smtClean="0"/>
              <a:t>Central powers- </a:t>
            </a:r>
            <a:r>
              <a:rPr lang="en-US" b="1" dirty="0" smtClean="0"/>
              <a:t>Austria-Hungary, Germany, Ottoman Empire</a:t>
            </a:r>
            <a:r>
              <a:rPr lang="en-US" dirty="0" smtClean="0"/>
              <a:t>, Turkey, Bulgaria</a:t>
            </a:r>
            <a:endParaRPr lang="en-US" dirty="0"/>
          </a:p>
        </p:txBody>
      </p:sp>
    </p:spTree>
    <p:extLst>
      <p:ext uri="{BB962C8B-B14F-4D97-AF65-F5344CB8AC3E}">
        <p14:creationId xmlns:p14="http://schemas.microsoft.com/office/powerpoint/2010/main" val="43721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8229600" cy="1143000"/>
          </a:xfrm>
        </p:spPr>
        <p:txBody>
          <a:bodyPr>
            <a:normAutofit fontScale="90000"/>
          </a:bodyPr>
          <a:lstStyle/>
          <a:p>
            <a:r>
              <a:rPr lang="en-US" sz="4000" dirty="0" smtClean="0"/>
              <a:t>An alliance between two countries is when:</a:t>
            </a:r>
            <a:br>
              <a:rPr lang="en-US" sz="4000" dirty="0" smtClean="0"/>
            </a:br>
            <a:r>
              <a:rPr lang="en-US" sz="4000" dirty="0" smtClean="0"/>
              <a:t>A. A country fights battles for another country.</a:t>
            </a:r>
            <a:br>
              <a:rPr lang="en-US" sz="4000" dirty="0" smtClean="0"/>
            </a:br>
            <a:r>
              <a:rPr lang="en-US" sz="4000" dirty="0" smtClean="0"/>
              <a:t>B. A country supports and defends another country.</a:t>
            </a:r>
            <a:br>
              <a:rPr lang="en-US" sz="4000" dirty="0" smtClean="0"/>
            </a:br>
            <a:r>
              <a:rPr lang="en-US" sz="4000" dirty="0" smtClean="0"/>
              <a:t>C. Two countries that are enemies.</a:t>
            </a:r>
            <a:br>
              <a:rPr lang="en-US" sz="4000" dirty="0" smtClean="0"/>
            </a:br>
            <a:r>
              <a:rPr lang="en-US" sz="4000" dirty="0" smtClean="0"/>
              <a:t>D. Two neutral countries that ignore each other. </a:t>
            </a:r>
            <a:r>
              <a:rPr lang="en-US" dirty="0" smtClean="0"/>
              <a:t/>
            </a:r>
            <a:br>
              <a:rPr lang="en-US" dirty="0" smtClean="0"/>
            </a:br>
            <a:endParaRPr lang="en-US" dirty="0"/>
          </a:p>
        </p:txBody>
      </p:sp>
      <p:sp>
        <p:nvSpPr>
          <p:cNvPr id="3" name="Content Placeholder 2"/>
          <p:cNvSpPr>
            <a:spLocks noGrp="1"/>
          </p:cNvSpPr>
          <p:nvPr>
            <p:ph idx="1"/>
          </p:nvPr>
        </p:nvSpPr>
        <p:spPr>
          <a:xfrm>
            <a:off x="838200" y="5562600"/>
            <a:ext cx="8229600" cy="4389120"/>
          </a:xfrm>
        </p:spPr>
        <p:txBody>
          <a:bodyPr>
            <a:normAutofit/>
          </a:bodyPr>
          <a:lstStyle/>
          <a:p>
            <a:pPr marL="0" indent="0">
              <a:buNone/>
            </a:pPr>
            <a:r>
              <a:rPr lang="en-US" sz="2800" dirty="0" smtClean="0">
                <a:solidFill>
                  <a:srgbClr val="C00000"/>
                </a:solidFill>
              </a:rPr>
              <a:t>B.</a:t>
            </a:r>
            <a:endParaRPr lang="en-US" sz="2800" dirty="0">
              <a:solidFill>
                <a:srgbClr val="C00000"/>
              </a:solidFill>
            </a:endParaRPr>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39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352800"/>
            <a:ext cx="8229600" cy="1143000"/>
          </a:xfrm>
        </p:spPr>
        <p:txBody>
          <a:bodyPr>
            <a:normAutofit fontScale="90000"/>
          </a:bodyPr>
          <a:lstStyle/>
          <a:p>
            <a:r>
              <a:rPr lang="en-US" dirty="0" smtClean="0"/>
              <a:t>________ , a type of battle tactic used it World War 1, was when two countries fought against each other from opposing trenches</a:t>
            </a:r>
            <a:r>
              <a:rPr lang="en-US" dirty="0"/>
              <a:t>.</a:t>
            </a:r>
            <a:r>
              <a:rPr lang="en-US" dirty="0" smtClean="0"/>
              <a:t/>
            </a:r>
            <a:br>
              <a:rPr lang="en-US" dirty="0" smtClean="0"/>
            </a:br>
            <a:endParaRPr lang="en-US" dirty="0"/>
          </a:p>
        </p:txBody>
      </p:sp>
      <p:sp>
        <p:nvSpPr>
          <p:cNvPr id="3" name="Content Placeholder 2"/>
          <p:cNvSpPr>
            <a:spLocks noGrp="1"/>
          </p:cNvSpPr>
          <p:nvPr>
            <p:ph idx="1"/>
          </p:nvPr>
        </p:nvSpPr>
        <p:spPr>
          <a:xfrm>
            <a:off x="508870" y="4572000"/>
            <a:ext cx="8229600" cy="4389120"/>
          </a:xfrm>
        </p:spPr>
        <p:txBody>
          <a:bodyPr/>
          <a:lstStyle/>
          <a:p>
            <a:pPr marL="0" indent="0">
              <a:buNone/>
            </a:pPr>
            <a:r>
              <a:rPr lang="en-US" dirty="0" smtClean="0"/>
              <a:t>Trench warfare</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01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33" y="3505200"/>
            <a:ext cx="8229600" cy="1143000"/>
          </a:xfrm>
        </p:spPr>
        <p:txBody>
          <a:bodyPr>
            <a:normAutofit fontScale="90000"/>
          </a:bodyPr>
          <a:lstStyle/>
          <a:p>
            <a:r>
              <a:rPr lang="en-US" dirty="0" smtClean="0"/>
              <a:t>What is a narrow </a:t>
            </a:r>
            <a:r>
              <a:rPr lang="en-US" dirty="0"/>
              <a:t>strip of land with sea on either side, forming a link between two larger areas of </a:t>
            </a:r>
            <a:r>
              <a:rPr lang="en-US" dirty="0" smtClean="0"/>
              <a:t>land?</a:t>
            </a:r>
            <a:r>
              <a:rPr lang="en-US" dirty="0">
                <a:solidFill>
                  <a:srgbClr val="C00000"/>
                </a:solidFill>
              </a:rPr>
              <a:t/>
            </a:r>
            <a:br>
              <a:rPr lang="en-US" dirty="0">
                <a:solidFill>
                  <a:srgbClr val="C00000"/>
                </a:solidFill>
              </a:rPr>
            </a:br>
            <a:r>
              <a:rPr lang="en-US" dirty="0" smtClean="0"/>
              <a:t/>
            </a:r>
            <a:br>
              <a:rPr lang="en-US" dirty="0" smtClean="0"/>
            </a:br>
            <a:endParaRPr lang="en-US" dirty="0"/>
          </a:p>
        </p:txBody>
      </p:sp>
      <p:sp>
        <p:nvSpPr>
          <p:cNvPr id="3" name="Content Placeholder 2"/>
          <p:cNvSpPr>
            <a:spLocks noGrp="1"/>
          </p:cNvSpPr>
          <p:nvPr>
            <p:ph idx="1"/>
          </p:nvPr>
        </p:nvSpPr>
        <p:spPr>
          <a:xfrm>
            <a:off x="495300" y="4191000"/>
            <a:ext cx="8229600" cy="4389120"/>
          </a:xfrm>
        </p:spPr>
        <p:txBody>
          <a:bodyPr/>
          <a:lstStyle/>
          <a:p>
            <a:pPr marL="0" indent="0">
              <a:buNone/>
            </a:pPr>
            <a:r>
              <a:rPr lang="en-US" dirty="0" smtClean="0"/>
              <a:t>An Isthmus</a:t>
            </a:r>
            <a:endParaRPr lang="en-US" dirty="0">
              <a:solidFill>
                <a:srgbClr val="C00000"/>
              </a:solidFill>
            </a:endParaRPr>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00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7600"/>
            <a:ext cx="8229600" cy="1676400"/>
          </a:xfrm>
        </p:spPr>
        <p:txBody>
          <a:bodyPr>
            <a:normAutofit fontScale="90000"/>
          </a:bodyPr>
          <a:lstStyle/>
          <a:p>
            <a:pPr marL="0" indent="0"/>
            <a:r>
              <a:rPr lang="en-US" dirty="0" smtClean="0"/>
              <a:t>Women proved they could work just as hard and be equal to male workers in the factories, because of this and changes of opinion women were granted this, the 19</a:t>
            </a:r>
            <a:r>
              <a:rPr lang="en-US" baseline="30000" dirty="0" smtClean="0"/>
              <a:t>th</a:t>
            </a:r>
            <a:r>
              <a:rPr lang="en-US" dirty="0" smtClean="0"/>
              <a:t> amendment.  </a:t>
            </a:r>
            <a:br>
              <a:rPr lang="en-US" dirty="0" smtClean="0"/>
            </a:br>
            <a:endParaRPr lang="en-US" dirty="0"/>
          </a:p>
        </p:txBody>
      </p:sp>
      <p:sp>
        <p:nvSpPr>
          <p:cNvPr id="3" name="Content Placeholder 2"/>
          <p:cNvSpPr>
            <a:spLocks noGrp="1"/>
          </p:cNvSpPr>
          <p:nvPr>
            <p:ph idx="1"/>
          </p:nvPr>
        </p:nvSpPr>
        <p:spPr>
          <a:xfrm>
            <a:off x="381000" y="5334000"/>
            <a:ext cx="8229600" cy="4525963"/>
          </a:xfrm>
        </p:spPr>
        <p:txBody>
          <a:bodyPr/>
          <a:lstStyle/>
          <a:p>
            <a:pPr marL="0" indent="0">
              <a:buNone/>
            </a:pPr>
            <a:r>
              <a:rPr lang="en-US" dirty="0" smtClean="0"/>
              <a:t>Suffrage </a:t>
            </a:r>
          </a:p>
          <a:p>
            <a:pPr marL="0" indent="0">
              <a:buNone/>
            </a:pP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24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29000"/>
            <a:ext cx="8229600" cy="1143000"/>
          </a:xfrm>
        </p:spPr>
        <p:txBody>
          <a:bodyPr>
            <a:normAutofit fontScale="90000"/>
          </a:bodyPr>
          <a:lstStyle/>
          <a:p>
            <a:r>
              <a:rPr lang="en-US" dirty="0" smtClean="0"/>
              <a:t>What was misleading or biased information used to persuade Americans to use less supplies and support the war effort during World War 1?</a:t>
            </a:r>
            <a:endParaRPr lang="en-US" dirty="0"/>
          </a:p>
        </p:txBody>
      </p:sp>
      <p:sp>
        <p:nvSpPr>
          <p:cNvPr id="3" name="Content Placeholder 2"/>
          <p:cNvSpPr>
            <a:spLocks noGrp="1"/>
          </p:cNvSpPr>
          <p:nvPr>
            <p:ph idx="1"/>
          </p:nvPr>
        </p:nvSpPr>
        <p:spPr>
          <a:xfrm>
            <a:off x="458766" y="4953000"/>
            <a:ext cx="8229600" cy="4389120"/>
          </a:xfrm>
        </p:spPr>
        <p:txBody>
          <a:bodyPr/>
          <a:lstStyle/>
          <a:p>
            <a:pPr marL="0" indent="0">
              <a:buNone/>
            </a:pPr>
            <a:r>
              <a:rPr lang="en-US" dirty="0">
                <a:solidFill>
                  <a:srgbClr val="C00000"/>
                </a:solidFill>
              </a:rPr>
              <a:t>p</a:t>
            </a:r>
            <a:r>
              <a:rPr lang="en-US" dirty="0" smtClean="0">
                <a:solidFill>
                  <a:srgbClr val="C00000"/>
                </a:solidFill>
              </a:rPr>
              <a:t>ropaganda</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514600"/>
            <a:ext cx="8229600" cy="1143000"/>
          </a:xfrm>
        </p:spPr>
        <p:txBody>
          <a:bodyPr>
            <a:normAutofit fontScale="90000"/>
          </a:bodyPr>
          <a:lstStyle/>
          <a:p>
            <a:r>
              <a:rPr lang="en-US" dirty="0" smtClean="0"/>
              <a:t>When soldiers were at war____ and ____ took over in factories at home.</a:t>
            </a:r>
            <a:endParaRPr lang="en-US" dirty="0"/>
          </a:p>
        </p:txBody>
      </p:sp>
      <p:sp>
        <p:nvSpPr>
          <p:cNvPr id="3" name="Content Placeholder 2"/>
          <p:cNvSpPr>
            <a:spLocks noGrp="1"/>
          </p:cNvSpPr>
          <p:nvPr>
            <p:ph idx="1"/>
          </p:nvPr>
        </p:nvSpPr>
        <p:spPr>
          <a:xfrm>
            <a:off x="495300" y="3990340"/>
            <a:ext cx="8229600" cy="4389120"/>
          </a:xfrm>
        </p:spPr>
        <p:txBody>
          <a:bodyPr/>
          <a:lstStyle/>
          <a:p>
            <a:pPr marL="0" indent="0">
              <a:buNone/>
            </a:pPr>
            <a:r>
              <a:rPr lang="en-US" dirty="0" smtClean="0"/>
              <a:t>women and African Americans</a:t>
            </a:r>
            <a:endParaRPr lang="en-US" dirty="0"/>
          </a:p>
        </p:txBody>
      </p:sp>
      <p:pic>
        <p:nvPicPr>
          <p:cNvPr id="4" name="Picture 2" descr="C:\Users\Sean\AppData\Local\Microsoft\Windows\Temporary Internet Files\Content.IE5\YPZD0G1W\MP900177764[1].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715000"/>
            <a:ext cx="14097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63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1310</TotalTime>
  <Words>569</Words>
  <Application>Microsoft Office PowerPoint</Application>
  <PresentationFormat>On-screen Show (4:3)</PresentationFormat>
  <Paragraphs>109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Jeopardy</vt:lpstr>
      <vt:lpstr>Define nationalism.  </vt:lpstr>
      <vt:lpstr>True or false: Militarism is when a country builds up a strong army in order to gain power and achieve goals. </vt:lpstr>
      <vt:lpstr>An alliance between two countries is when: A. A country fights battles for another country. B. A country supports and defends another country. C. Two countries that are enemies. D. Two neutral countries that ignore each other.  </vt:lpstr>
      <vt:lpstr>________ , a type of battle tactic used it World War 1, was when two countries fought against each other from opposing trenches. </vt:lpstr>
      <vt:lpstr>What is a narrow strip of land with sea on either side, forming a link between two larger areas of land?  </vt:lpstr>
      <vt:lpstr>Women proved they could work just as hard and be equal to male workers in the factories, because of this and changes of opinion women were granted this, the 19th amendment.   </vt:lpstr>
      <vt:lpstr>What was misleading or biased information used to persuade Americans to use less supplies and support the war effort during World War 1?</vt:lpstr>
      <vt:lpstr>When soldiers were at war____ and ____ took over in factories at home.</vt:lpstr>
      <vt:lpstr>PowerPoint Presentation</vt:lpstr>
      <vt:lpstr>How were children affected in World War 1? A. Boys had to fight with the soldiers. B. The children had to do more chores. C. Older children had to help in factories  D. They were not affected because they didn’t have to fight.</vt:lpstr>
      <vt:lpstr>These two countries started World War 1.</vt:lpstr>
      <vt:lpstr>Daily Double:</vt:lpstr>
      <vt:lpstr>The Zimmermann telegraph was sent to _______, to persuade them to fight on the side of the central powers.</vt:lpstr>
      <vt:lpstr>________ believed in isolationism, and did not want to get involved in the war at first. </vt:lpstr>
      <vt:lpstr>Majority of the fighting during World War 1 took place in these countries?</vt:lpstr>
      <vt:lpstr>Who was assassinated on June 28, 1914, causing tensions between Serbia and Austria-Hungary?</vt:lpstr>
      <vt:lpstr>What two events caused the United States to enter World War 1?</vt:lpstr>
      <vt:lpstr> When did World War 1 take place?</vt:lpstr>
      <vt:lpstr> This is where no soldier wanted to be, between opposing trenches. </vt:lpstr>
      <vt:lpstr> Why did Russia get involved in World War 1? </vt:lpstr>
      <vt:lpstr>Daily double:  </vt:lpstr>
      <vt:lpstr>______ were explosives that could be thrown at enemies. </vt:lpstr>
      <vt:lpstr>_____ were chemical weapons used to kill and blind many soldiers.  </vt:lpstr>
      <vt:lpstr>True or False:  Atomic bombs were used during World War 1.</vt:lpstr>
      <vt:lpstr>Although many of these were unreliable, these vehicles were used to shoot missiles. </vt:lpstr>
      <vt:lpstr>These were known as German submarines. </vt:lpstr>
      <vt:lpstr>____ was caused by prolonged exposure to damp, muddy and unsanitary conditions?</vt:lpstr>
      <vt:lpstr>____ were a big problem for soldiers in the trenches, because they ate their food and carried diseases. </vt:lpstr>
      <vt:lpstr>Trenches were built in a ______ pattern to avoid being destroyed easily. </vt:lpstr>
      <vt:lpstr>These were used to protect soldiers in the trenches from shrapnel, or fragments from explosives.  </vt:lpstr>
      <vt:lpstr>The Final Question: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dc:creator>
  <cp:lastModifiedBy>Windows User</cp:lastModifiedBy>
  <cp:revision>125</cp:revision>
  <dcterms:created xsi:type="dcterms:W3CDTF">2013-09-06T18:22:33Z</dcterms:created>
  <dcterms:modified xsi:type="dcterms:W3CDTF">2015-02-12T12:00:40Z</dcterms:modified>
</cp:coreProperties>
</file>